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329" r:id="rId5"/>
    <p:sldId id="270" r:id="rId6"/>
    <p:sldId id="269" r:id="rId7"/>
    <p:sldId id="277" r:id="rId8"/>
    <p:sldId id="275" r:id="rId9"/>
    <p:sldId id="331" r:id="rId10"/>
    <p:sldId id="335" r:id="rId11"/>
    <p:sldId id="336" r:id="rId12"/>
    <p:sldId id="338" r:id="rId13"/>
    <p:sldId id="337" r:id="rId14"/>
    <p:sldId id="340" r:id="rId15"/>
    <p:sldId id="342" r:id="rId16"/>
    <p:sldId id="285" r:id="rId17"/>
    <p:sldId id="347" r:id="rId18"/>
    <p:sldId id="348" r:id="rId19"/>
    <p:sldId id="349" r:id="rId20"/>
    <p:sldId id="351" r:id="rId21"/>
    <p:sldId id="310" r:id="rId22"/>
    <p:sldId id="290" r:id="rId23"/>
    <p:sldId id="325" r:id="rId24"/>
    <p:sldId id="292" r:id="rId25"/>
    <p:sldId id="291" r:id="rId26"/>
    <p:sldId id="293" r:id="rId27"/>
    <p:sldId id="294" r:id="rId28"/>
    <p:sldId id="295" r:id="rId29"/>
    <p:sldId id="299" r:id="rId30"/>
    <p:sldId id="353" r:id="rId31"/>
    <p:sldId id="357" r:id="rId32"/>
    <p:sldId id="358" r:id="rId33"/>
    <p:sldId id="300" r:id="rId34"/>
    <p:sldId id="301" r:id="rId35"/>
    <p:sldId id="308" r:id="rId36"/>
    <p:sldId id="302" r:id="rId37"/>
    <p:sldId id="360" r:id="rId38"/>
    <p:sldId id="311" r:id="rId39"/>
    <p:sldId id="313" r:id="rId40"/>
    <p:sldId id="314" r:id="rId41"/>
    <p:sldId id="328" r:id="rId42"/>
    <p:sldId id="315" r:id="rId43"/>
    <p:sldId id="326" r:id="rId44"/>
    <p:sldId id="362" r:id="rId45"/>
    <p:sldId id="364" r:id="rId46"/>
    <p:sldId id="366" r:id="rId47"/>
    <p:sldId id="31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EB4F9-BA67-4D94-B175-25EB32BEB91F}" type="datetimeFigureOut">
              <a:rPr lang="en-US"/>
              <a:pPr/>
              <a:t>5/13/2017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F609-3FF3-413E-BE9E-A9BBBBDA4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F609-3FF3-413E-BE9E-A9BBBBDA4C72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552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F609-3FF3-413E-BE9E-A9BBBBDA4C72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07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F609-3FF3-413E-BE9E-A9BBBBDA4C72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071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4265B-C93B-40B2-8749-9DBFAFF14CD2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53D62-D962-4215-A192-7E5F8994A627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420D4-88BE-4BEE-AAA1-EB4E2013C6D3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97445-B2C2-478E-9313-6950EF19AE60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1E5EA-F07B-404D-A682-4D206A6CE5E9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1600" cy="4191000"/>
          </a:xfrm>
          <a:noFill/>
          <a:ln/>
        </p:spPr>
        <p:txBody>
          <a:bodyPr/>
          <a:lstStyle/>
          <a:p>
            <a:pPr eaLnBrk="1" hangingPunct="1"/>
            <a:r>
              <a:rPr lang="en-US" sz="1000" b="1" smtClean="0"/>
              <a:t>Approach to the Diagnosis of IPF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sz="1000" smtClean="0"/>
              <a:t>The current recommended approach to diagnosing IPF is multidimensional and multidisciplinary, comprising clinical, radiologic, and pathologic assessments and relying on the expertise of pulmonologists, pathologists, radiologists, and primary care physicians.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Clinical evaluation begins with a thorough and extensive medical history including signs and symptoms, family history, and medication use. Dyspnea is the most prominent presenting symptom of IPF. Physical exam may reveal “velcro-like” crackles, most prominent at the lung bases, in more than 80% of patients. As the disease progresses, rales, clubbing (in 25% to 50% of patients), or cyanosis may develop. A routine laboratory evaluation is often helpful to rule out other causes of diffuse parenchymal lung disease. Pulmonary function tests typically reveal a restrictive pattern (reduced vital capacity and total lung capacity) and impaired gas exchange (reduced DL</a:t>
            </a:r>
            <a:r>
              <a:rPr lang="en-US" sz="1000" baseline="-25000" smtClean="0"/>
              <a:t>CO</a:t>
            </a:r>
            <a:r>
              <a:rPr lang="en-US" sz="1000" smtClean="0"/>
              <a:t>). Resting arterial blood gases may be normal; however, exercise typically results in an O</a:t>
            </a:r>
            <a:r>
              <a:rPr lang="en-US" sz="1000" baseline="-25000" smtClean="0"/>
              <a:t>2</a:t>
            </a:r>
            <a:r>
              <a:rPr lang="en-US" sz="1000" smtClean="0"/>
              <a:t> desaturation.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Chest x-rays may reveal bilateral reticular opacities with a basal predominance. Importantly, however, a normal chest x-ray does not exclude a diagnosis of IPF.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Usual interstitial pneumonia is the histopathological pattern associated with the clinical entity of IPF, and can best be identified through surgical lung biopsy (thoracotomy or VATS).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F451-3CC3-4275-94E6-AA9726B580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9AE5-9EF7-44C8-AC2E-42DEA6DA27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C965-C0E2-496E-97FD-CBC46ED965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9954" y="940526"/>
            <a:ext cx="7415349" cy="1481593"/>
          </a:xfrm>
        </p:spPr>
        <p:txBody>
          <a:bodyPr>
            <a:normAutofit fontScale="90000"/>
          </a:bodyPr>
          <a:lstStyle/>
          <a:p>
            <a:r>
              <a:rPr lang="en" sz="3200" dirty="0" smtClean="0">
                <a:solidFill>
                  <a:srgbClr val="000000"/>
                </a:solidFill>
              </a:rPr>
              <a:t/>
            </a:r>
            <a:br>
              <a:rPr lang="en" sz="3200" dirty="0" smtClean="0">
                <a:solidFill>
                  <a:srgbClr val="000000"/>
                </a:solidFill>
              </a:rPr>
            </a:br>
            <a:r>
              <a:rPr lang="en" sz="5400" dirty="0" smtClean="0">
                <a:solidFill>
                  <a:srgbClr val="000000"/>
                </a:solidFill>
              </a:rPr>
              <a:t/>
            </a:r>
            <a:br>
              <a:rPr lang="en" sz="5400" dirty="0" smtClean="0">
                <a:solidFill>
                  <a:srgbClr val="000000"/>
                </a:solidFill>
              </a:rPr>
            </a:br>
            <a:endParaRPr lang="en-US" sz="3200" b="1" dirty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1656" y="3339485"/>
            <a:ext cx="7717206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endParaRPr lang="en-US" sz="2400" b="1" i="1" dirty="0" smtClean="0"/>
          </a:p>
          <a:p>
            <a:pPr>
              <a:defRPr/>
            </a:pPr>
            <a:r>
              <a:rPr lang="en-US" sz="2400" b="1" i="1" dirty="0" err="1" smtClean="0">
                <a:solidFill>
                  <a:srgbClr val="FF0000"/>
                </a:solidFill>
              </a:rPr>
              <a:t>Abdellah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Hamed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b="1" i="1" dirty="0" smtClean="0"/>
              <a:t>MD, </a:t>
            </a:r>
            <a:r>
              <a:rPr lang="en-US" sz="2400" b="1" i="1" dirty="0" err="1" smtClean="0"/>
              <a:t>Phd</a:t>
            </a:r>
            <a:r>
              <a:rPr lang="en-US" sz="2400" b="1" i="1" dirty="0" smtClean="0"/>
              <a:t> (Japan)</a:t>
            </a:r>
          </a:p>
          <a:p>
            <a:pPr>
              <a:defRPr/>
            </a:pPr>
            <a:r>
              <a:rPr lang="en-US" sz="2400" b="1" i="1" dirty="0" smtClean="0"/>
              <a:t>Lecturer of </a:t>
            </a:r>
            <a:r>
              <a:rPr lang="en-US" sz="2400" b="1" i="1" dirty="0" err="1" smtClean="0"/>
              <a:t>Respirology</a:t>
            </a:r>
            <a:endParaRPr lang="en-US" sz="2400" b="1" i="1" dirty="0" smtClean="0"/>
          </a:p>
          <a:p>
            <a:pPr>
              <a:defRPr/>
            </a:pPr>
            <a:r>
              <a:rPr lang="en-US" sz="2400" b="1" i="1" dirty="0" err="1" smtClean="0"/>
              <a:t>Sohag</a:t>
            </a:r>
            <a:r>
              <a:rPr lang="en-US" sz="2400" b="1" i="1" dirty="0" smtClean="0"/>
              <a:t> University</a:t>
            </a:r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413760" y="814289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3200" b="1" dirty="0" smtClean="0"/>
              <a:t>Interstitial Lung Disease(ILD)</a:t>
            </a:r>
          </a:p>
          <a:p>
            <a:r>
              <a:rPr lang="en" sz="2400" b="1" dirty="0" smtClean="0"/>
              <a:t/>
            </a:r>
            <a:br>
              <a:rPr lang="en" sz="2400" b="1" dirty="0" smtClean="0"/>
            </a:br>
            <a:r>
              <a:rPr lang="en" sz="2400" b="1" dirty="0" smtClean="0"/>
              <a:t>                     or</a:t>
            </a:r>
          </a:p>
          <a:p>
            <a:r>
              <a:rPr lang="en" sz="2400" b="1" dirty="0" smtClean="0"/>
              <a:t/>
            </a:r>
            <a:br>
              <a:rPr lang="en" sz="2400" b="1" dirty="0" smtClean="0"/>
            </a:br>
            <a:r>
              <a:rPr lang="fr-FR" sz="2400" b="1" dirty="0" smtClean="0">
                <a:solidFill>
                  <a:srgbClr val="FFFF00"/>
                </a:solidFill>
                <a:latin typeface="sans-serif" charset="0"/>
              </a:rPr>
              <a:t>Diffuse </a:t>
            </a:r>
            <a:r>
              <a:rPr lang="fr-FR" sz="2400" b="1" dirty="0" err="1" smtClean="0">
                <a:solidFill>
                  <a:srgbClr val="FFFF00"/>
                </a:solidFill>
                <a:latin typeface="sans-serif" charset="0"/>
              </a:rPr>
              <a:t>Parenchymal</a:t>
            </a:r>
            <a:r>
              <a:rPr lang="fr-FR" sz="2400" b="1" dirty="0" smtClean="0">
                <a:solidFill>
                  <a:srgbClr val="FFFF00"/>
                </a:solidFill>
                <a:latin typeface="sans-serif" charset="0"/>
              </a:rPr>
              <a:t> Lung </a:t>
            </a:r>
            <a:r>
              <a:rPr lang="fr-FR" sz="2400" b="1" dirty="0" err="1" smtClean="0">
                <a:solidFill>
                  <a:srgbClr val="FFFF00"/>
                </a:solidFill>
                <a:latin typeface="sans-serif" charset="0"/>
              </a:rPr>
              <a:t>Disease</a:t>
            </a:r>
            <a:r>
              <a:rPr lang="fr-FR" sz="2400" b="1" dirty="0" smtClean="0">
                <a:solidFill>
                  <a:srgbClr val="FFFF00"/>
                </a:solidFill>
                <a:latin typeface="sans-serif" charset="0"/>
              </a:rPr>
              <a:t> (DPLD)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1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Idiopathic</a:t>
            </a:r>
          </a:p>
        </p:txBody>
      </p:sp>
      <p:graphicFrame>
        <p:nvGraphicFramePr>
          <p:cNvPr id="148498" name="Group 18"/>
          <p:cNvGraphicFramePr>
            <a:graphicFrameLocks noGrp="1"/>
          </p:cNvGraphicFramePr>
          <p:nvPr>
            <p:ph idx="1"/>
          </p:nvPr>
        </p:nvGraphicFramePr>
        <p:xfrm>
          <a:off x="711200" y="1371600"/>
          <a:ext cx="10972800" cy="4054478"/>
        </p:xfrm>
        <a:graphic>
          <a:graphicData uri="http://schemas.openxmlformats.org/drawingml/2006/table">
            <a:tbl>
              <a:tblPr/>
              <a:tblGrid>
                <a:gridCol w="10972800"/>
              </a:tblGrid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Acute interstitial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pneumonitis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Hamman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-Rich syndrome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Usual Interstitial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pneumonitis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Desquamative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interstitial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pneumon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Respiratory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bronchiolitis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Cryptogenic organizing pneumonia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Nonspecific interstitial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pneumonitis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Lymphocytic interstitial pneumonia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CTD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Scleroderma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/>
              <a:t>Polymyositis-dermatomyositis</a:t>
            </a:r>
            <a:endParaRPr lang="en-US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Systemic lupus </a:t>
            </a:r>
            <a:r>
              <a:rPr lang="en-US" dirty="0" err="1" smtClean="0"/>
              <a:t>erythematosus</a:t>
            </a:r>
            <a:endParaRPr lang="en-US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Rheumatoid arthritis**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Mixed connective tissue disease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spondylitis</a:t>
            </a:r>
            <a:endParaRPr lang="en-US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/>
              <a:t>Behcet’s</a:t>
            </a:r>
            <a:endParaRPr lang="en-US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/>
              <a:t>Sjogren’s</a:t>
            </a:r>
            <a:r>
              <a:rPr lang="en-US" dirty="0" smtClean="0"/>
              <a:t>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812800" y="2438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Occupational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4444" y="643945"/>
            <a:ext cx="11078633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Inorganic dusts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617" y="1387699"/>
            <a:ext cx="11785600" cy="60960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Silica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Asbestos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Aluminum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Coal dust.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Beryllium.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Mixed dusts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Hard metal : Titanium oxide, tungsten cadmium.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845" y="844484"/>
            <a:ext cx="10972800" cy="4841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Organic dusts </a:t>
            </a:r>
            <a:r>
              <a:rPr lang="en-US" sz="4000" dirty="0" smtClean="0">
                <a:solidFill>
                  <a:srgbClr val="FFFF00"/>
                </a:solidFill>
              </a:rPr>
              <a:t>: Hypersensitivity </a:t>
            </a:r>
            <a:r>
              <a:rPr lang="en-US" sz="4000" dirty="0" err="1" smtClean="0">
                <a:solidFill>
                  <a:srgbClr val="FFFF00"/>
                </a:solidFill>
              </a:rPr>
              <a:t>Pneumonitis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12192000" cy="47244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Farmer lung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</a:t>
            </a:r>
            <a:r>
              <a:rPr lang="en-US" sz="2800" dirty="0" err="1" smtClean="0"/>
              <a:t>Bagassosis</a:t>
            </a:r>
            <a:endParaRPr lang="en-US" sz="2800" dirty="0" smtClean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Humidifier lung, air cond.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Bird breeder’s lung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Drugs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Chemotherapy</a:t>
            </a:r>
            <a:r>
              <a:rPr lang="en-US" dirty="0" smtClean="0"/>
              <a:t> : </a:t>
            </a:r>
            <a:r>
              <a:rPr lang="en-US" dirty="0" err="1" smtClean="0"/>
              <a:t>bleomycin</a:t>
            </a:r>
            <a:r>
              <a:rPr lang="en-US" dirty="0" smtClean="0"/>
              <a:t>,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cyclophosphamide</a:t>
            </a:r>
            <a:r>
              <a:rPr lang="en-US" dirty="0" smtClean="0"/>
              <a:t>, </a:t>
            </a:r>
            <a:r>
              <a:rPr lang="en-US" dirty="0" err="1" smtClean="0"/>
              <a:t>methotrexate</a:t>
            </a:r>
            <a:r>
              <a:rPr lang="en-US" dirty="0" smtClean="0"/>
              <a:t>, </a:t>
            </a:r>
            <a:r>
              <a:rPr lang="en-US" dirty="0" err="1" smtClean="0"/>
              <a:t>procarbazine</a:t>
            </a:r>
            <a:r>
              <a:rPr lang="en-US" dirty="0" smtClean="0"/>
              <a:t>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4000" i="1" dirty="0" err="1" smtClean="0">
                <a:solidFill>
                  <a:srgbClr val="FF0000"/>
                </a:solidFill>
              </a:rPr>
              <a:t>Antiarrhythmic</a:t>
            </a:r>
            <a:r>
              <a:rPr lang="en-US" sz="4000" dirty="0" smtClean="0">
                <a:solidFill>
                  <a:srgbClr val="FF0000"/>
                </a:solidFill>
              </a:rPr>
              <a:t> agents </a:t>
            </a:r>
            <a:r>
              <a:rPr lang="en-US" i="1" dirty="0" err="1" smtClean="0"/>
              <a:t>Amiodarone</a:t>
            </a:r>
            <a:r>
              <a:rPr lang="en-US" dirty="0" smtClean="0"/>
              <a:t> (</a:t>
            </a:r>
            <a:r>
              <a:rPr lang="en-US" dirty="0" err="1" smtClean="0"/>
              <a:t>Cordarone</a:t>
            </a:r>
            <a:r>
              <a:rPr lang="en-US" dirty="0" smtClean="0"/>
              <a:t>) is an </a:t>
            </a:r>
            <a:r>
              <a:rPr lang="en-US" dirty="0" err="1" smtClean="0"/>
              <a:t>antiarrhythmic</a:t>
            </a:r>
            <a:r>
              <a:rPr lang="en-US" dirty="0" smtClean="0"/>
              <a:t> medication used to treat ventricular tachycardia or ventricular fibrillation</a:t>
            </a:r>
            <a:endParaRPr lang="en-US" dirty="0" smtClean="0">
              <a:solidFill>
                <a:srgbClr val="FF0000"/>
              </a:solidFill>
            </a:endParaRP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Anti-epileptic drugs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4000" dirty="0" err="1" smtClean="0"/>
              <a:t>Valproic</a:t>
            </a:r>
            <a:r>
              <a:rPr lang="en-US" sz="4000" dirty="0" smtClean="0"/>
              <a:t> acid ( </a:t>
            </a:r>
            <a:r>
              <a:rPr lang="en-US" sz="4000" dirty="0" err="1" smtClean="0"/>
              <a:t>Depakine</a:t>
            </a:r>
            <a:r>
              <a:rPr lang="en-US" sz="4000" dirty="0" smtClean="0"/>
              <a:t>).</a:t>
            </a:r>
            <a:endParaRPr lang="en-US" sz="4000" i="1" dirty="0" smtClean="0">
              <a:solidFill>
                <a:schemeClr val="accent1"/>
              </a:solidFill>
            </a:endParaRP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Radiotherapy </a:t>
            </a:r>
            <a:r>
              <a:rPr 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Epidemiology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Incidence ranges from 3-26/1,00,000 per year.</a:t>
            </a:r>
          </a:p>
          <a:p>
            <a:r>
              <a:rPr lang="en-IN" sz="2800" dirty="0" smtClean="0"/>
              <a:t> Prevalence of preclinical and undiagnosed ILD is estimated to be 10 times that of clinical recognized disease.</a:t>
            </a:r>
          </a:p>
          <a:p>
            <a:r>
              <a:rPr lang="en-IN" sz="2800" dirty="0" smtClean="0"/>
              <a:t>IPF is the most common form representing at least 30 percent of the incident cases.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90801"/>
            <a:ext cx="109728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534" y="0"/>
            <a:ext cx="9905998" cy="147857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Pathogenesis</a:t>
            </a:r>
          </a:p>
        </p:txBody>
      </p:sp>
      <p:pic>
        <p:nvPicPr>
          <p:cNvPr id="23555" name="Picture 3" descr="alveolar inju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6401" y="1600201"/>
            <a:ext cx="6195484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66402" y="5562601"/>
            <a:ext cx="8317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/>
            <a:r>
              <a:rPr lang="en-US" sz="1600" dirty="0"/>
              <a:t>Epithelial cell apoptosis with loss of basement membrane integrity: production of growth factors </a:t>
            </a:r>
          </a:p>
          <a:p>
            <a:pPr algn="ctr" rtl="0"/>
            <a:r>
              <a:rPr lang="en-US" sz="1600" dirty="0"/>
              <a:t>in response to alveolar epithelial injury with </a:t>
            </a:r>
            <a:r>
              <a:rPr lang="en-US" sz="1600" dirty="0" err="1"/>
              <a:t>hyperplastic</a:t>
            </a:r>
            <a:r>
              <a:rPr lang="en-US" sz="1600" dirty="0"/>
              <a:t> type II cells and </a:t>
            </a:r>
            <a:r>
              <a:rPr lang="en-US" sz="1600" dirty="0" err="1"/>
              <a:t>myofibroblast</a:t>
            </a:r>
            <a:r>
              <a:rPr lang="en-US" sz="1600" dirty="0"/>
              <a:t> recruitment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2"/>
          <p:cNvGraphicFramePr>
            <a:graphicFrameLocks/>
          </p:cNvGraphicFramePr>
          <p:nvPr>
            <p:ph/>
          </p:nvPr>
        </p:nvGraphicFramePr>
        <p:xfrm>
          <a:off x="641351" y="277813"/>
          <a:ext cx="10841567" cy="57721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600452" y="476250"/>
            <a:ext cx="4703233" cy="750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Diagnosis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w Cen MT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Classification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Epidemiology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Pathogenesis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Clinical features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Investigation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  <p:extLst>
      <p:ext uri="{BB962C8B-B14F-4D97-AF65-F5344CB8AC3E}">
        <p14:creationId xmlns="" xmlns:p14="http://schemas.microsoft.com/office/powerpoint/2010/main" val="1340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11074400" cy="762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Approach to the Diagnosis of ILD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1876425"/>
            <a:ext cx="3048000" cy="1981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>
              <a:tabLst>
                <a:tab pos="177800" algn="l"/>
              </a:tabLst>
            </a:pPr>
            <a:r>
              <a:rPr lang="en-US" sz="2000" b="1"/>
              <a:t>Clinical</a:t>
            </a:r>
          </a:p>
          <a:p>
            <a:pPr algn="l" rtl="0" eaLnBrk="0" hangingPunct="0">
              <a:buClr>
                <a:srgbClr val="EFAA18"/>
              </a:buClr>
              <a:buFontTx/>
              <a:buChar char="•"/>
              <a:tabLst>
                <a:tab pos="177800" algn="l"/>
              </a:tabLst>
            </a:pPr>
            <a:r>
              <a:rPr lang="en-US" sz="2000"/>
              <a:t> History</a:t>
            </a:r>
          </a:p>
          <a:p>
            <a:pPr algn="l" rtl="0" eaLnBrk="0" hangingPunct="0">
              <a:buClr>
                <a:srgbClr val="EFAA18"/>
              </a:buClr>
              <a:buFontTx/>
              <a:buChar char="•"/>
              <a:tabLst>
                <a:tab pos="177800" algn="l"/>
              </a:tabLst>
            </a:pPr>
            <a:r>
              <a:rPr lang="en-US" sz="2000"/>
              <a:t> Physical</a:t>
            </a:r>
          </a:p>
          <a:p>
            <a:pPr algn="l" rtl="0" eaLnBrk="0" hangingPunct="0">
              <a:buClr>
                <a:srgbClr val="EFAA18"/>
              </a:buClr>
              <a:buFontTx/>
              <a:buChar char="•"/>
              <a:tabLst>
                <a:tab pos="177800" algn="l"/>
              </a:tabLst>
            </a:pPr>
            <a:r>
              <a:rPr lang="en-US" sz="2000"/>
              <a:t> Laboratory</a:t>
            </a:r>
          </a:p>
          <a:p>
            <a:pPr algn="l" rtl="0" eaLnBrk="0" hangingPunct="0">
              <a:buClr>
                <a:srgbClr val="EFAA18"/>
              </a:buClr>
              <a:buFontTx/>
              <a:buChar char="•"/>
              <a:tabLst>
                <a:tab pos="177800" algn="l"/>
              </a:tabLst>
            </a:pPr>
            <a:r>
              <a:rPr lang="en-US" sz="2000"/>
              <a:t> PFTs</a:t>
            </a:r>
          </a:p>
          <a:p>
            <a:pPr algn="l" rtl="0" eaLnBrk="0" hangingPunct="0">
              <a:buClr>
                <a:srgbClr val="EFAA18"/>
              </a:buClr>
              <a:tabLst>
                <a:tab pos="177800" algn="l"/>
              </a:tabLst>
            </a:pPr>
            <a:endParaRPr lang="en-US" sz="20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50834" y="1412875"/>
            <a:ext cx="2967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ar-EG">
              <a:latin typeface="Times" pitchFamily="18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4267200" y="3352800"/>
            <a:ext cx="3067051" cy="1981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/>
            <a:r>
              <a:rPr lang="en-US" sz="2000" b="1"/>
              <a:t>Radiology</a:t>
            </a:r>
          </a:p>
          <a:p>
            <a:pPr algn="ctr" rtl="0" eaLnBrk="0" hangingPunct="0">
              <a:buClr>
                <a:srgbClr val="EFAA18"/>
              </a:buClr>
              <a:buFontTx/>
              <a:buChar char="•"/>
            </a:pPr>
            <a:endParaRPr lang="en-US" sz="2000" b="1"/>
          </a:p>
          <a:p>
            <a:pPr algn="l" rtl="0" eaLnBrk="0" hangingPunct="0">
              <a:buClr>
                <a:srgbClr val="EFAA18"/>
              </a:buClr>
              <a:buFontTx/>
              <a:buChar char="•"/>
            </a:pPr>
            <a:r>
              <a:rPr lang="en-US" sz="2000"/>
              <a:t> Chest X-ray</a:t>
            </a:r>
          </a:p>
          <a:p>
            <a:pPr algn="l" rtl="0" eaLnBrk="0" hangingPunct="0">
              <a:buClr>
                <a:srgbClr val="EFAA18"/>
              </a:buClr>
              <a:buFontTx/>
              <a:buChar char="•"/>
            </a:pPr>
            <a:r>
              <a:rPr lang="en-US" sz="2000"/>
              <a:t> HRCT</a:t>
            </a: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7823200" y="1876425"/>
            <a:ext cx="3786717" cy="1981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/>
            <a:r>
              <a:rPr lang="en-US" sz="2000" b="1"/>
              <a:t>Pathology</a:t>
            </a:r>
          </a:p>
          <a:p>
            <a:pPr algn="ctr" rtl="0" eaLnBrk="0" hangingPunct="0"/>
            <a:endParaRPr lang="en-US" sz="2000"/>
          </a:p>
          <a:p>
            <a:pPr algn="l" rtl="0" eaLnBrk="0" hangingPunct="0">
              <a:buClr>
                <a:srgbClr val="EFAA18"/>
              </a:buClr>
              <a:buFontTx/>
              <a:buChar char="•"/>
            </a:pPr>
            <a:r>
              <a:rPr lang="en-US" sz="2000"/>
              <a:t> Surgical lung biopsy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Algerian" pitchFamily="82" charset="0"/>
              </a:rPr>
              <a:t>Respiratory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Breathlessness (most common): Initially, </a:t>
            </a:r>
            <a:r>
              <a:rPr lang="en-US" sz="3200" dirty="0" err="1" smtClean="0">
                <a:solidFill>
                  <a:srgbClr val="FF0000"/>
                </a:solidFill>
              </a:rPr>
              <a:t>dyspnea</a:t>
            </a:r>
            <a:r>
              <a:rPr lang="en-US" sz="3200" dirty="0" smtClean="0">
                <a:solidFill>
                  <a:srgbClr val="FF0000"/>
                </a:solidFill>
              </a:rPr>
              <a:t> on exertion→ later at rest 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 Nonproductive cough  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3200" dirty="0" smtClean="0"/>
          </a:p>
          <a:p>
            <a:pPr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3200" dirty="0" smtClean="0"/>
              <a:t> </a:t>
            </a:r>
            <a:r>
              <a:rPr lang="en-US" sz="3200" dirty="0" err="1" smtClean="0"/>
              <a:t>Pleuritic</a:t>
            </a:r>
            <a:r>
              <a:rPr lang="en-US" sz="3200" dirty="0" smtClean="0"/>
              <a:t> chest pain 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3200" dirty="0" err="1" smtClean="0"/>
              <a:t>Wheeing</a:t>
            </a:r>
            <a:endParaRPr lang="en-US" sz="3200" dirty="0" smtClean="0"/>
          </a:p>
          <a:p>
            <a:pPr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3200" dirty="0" smtClean="0"/>
              <a:t>  </a:t>
            </a:r>
            <a:r>
              <a:rPr lang="en-US" sz="3200" dirty="0" err="1" smtClean="0"/>
              <a:t>Hemoptysis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08" y="167753"/>
            <a:ext cx="10771545" cy="147857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 smtClean="0">
                <a:solidFill>
                  <a:srgbClr val="C00000"/>
                </a:solidFill>
              </a:rPr>
              <a:t>Non Respiratory </a:t>
            </a:r>
            <a:r>
              <a:rPr lang="en-IN" sz="3200" b="1" dirty="0" smtClean="0">
                <a:solidFill>
                  <a:srgbClr val="C00000"/>
                </a:solidFill>
              </a:rPr>
              <a:t>symptoms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IN" dirty="0" smtClean="0"/>
              <a:t> Arthritis</a:t>
            </a:r>
          </a:p>
          <a:p>
            <a:r>
              <a:rPr lang="en-IN" dirty="0" smtClean="0"/>
              <a:t>Ocular </a:t>
            </a:r>
          </a:p>
          <a:p>
            <a:r>
              <a:rPr lang="en-IN" dirty="0" smtClean="0"/>
              <a:t>Skin and muscle</a:t>
            </a:r>
          </a:p>
          <a:p>
            <a:r>
              <a:rPr lang="en-IN" dirty="0" smtClean="0"/>
              <a:t>GERD </a:t>
            </a:r>
          </a:p>
          <a:p>
            <a:r>
              <a:rPr lang="en-IN" dirty="0" smtClean="0"/>
              <a:t>Lower GI symptoms </a:t>
            </a:r>
          </a:p>
          <a:p>
            <a:r>
              <a:rPr lang="en-IN" dirty="0" smtClean="0"/>
              <a:t>Recurrent sinusitis </a:t>
            </a:r>
          </a:p>
          <a:p>
            <a:r>
              <a:rPr lang="en-IN" dirty="0" smtClean="0"/>
              <a:t>Neurological symptoms </a:t>
            </a:r>
          </a:p>
          <a:p>
            <a:r>
              <a:rPr lang="en-IN" dirty="0" smtClean="0"/>
              <a:t>Epilepsy &amp; mental retardation </a:t>
            </a:r>
          </a:p>
          <a:p>
            <a:r>
              <a:rPr lang="pt-BR" dirty="0" smtClean="0"/>
              <a:t>Diabetes inspidus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C00000"/>
                </a:solidFill>
              </a:rPr>
              <a:t>ONSET OF SYMPTOMS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N" sz="2800" dirty="0" smtClean="0"/>
              <a:t>Acute presentation (days to weeks)- </a:t>
            </a:r>
            <a:r>
              <a:rPr lang="en-IN" sz="2800" dirty="0" err="1" smtClean="0"/>
              <a:t>eg</a:t>
            </a:r>
            <a:r>
              <a:rPr lang="en-IN" sz="2800" dirty="0" smtClean="0"/>
              <a:t>: Acute idiopathic interstitial </a:t>
            </a:r>
            <a:r>
              <a:rPr lang="en-IN" sz="2800" dirty="0" err="1" smtClean="0"/>
              <a:t>pneumoni,Hypersensitive</a:t>
            </a:r>
            <a:r>
              <a:rPr lang="en-IN" sz="2800" dirty="0" smtClean="0"/>
              <a:t> </a:t>
            </a:r>
            <a:r>
              <a:rPr lang="en-IN" sz="2800" dirty="0" err="1" smtClean="0"/>
              <a:t>pneumonitis</a:t>
            </a:r>
            <a:endParaRPr lang="en-IN" sz="2800" dirty="0" smtClean="0"/>
          </a:p>
          <a:p>
            <a:pPr marL="514350" indent="-514350" algn="just">
              <a:buFont typeface="+mj-lt"/>
              <a:buAutoNum type="arabicPeriod"/>
            </a:pPr>
            <a:endParaRPr lang="en-IN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IN" sz="2800" dirty="0" smtClean="0"/>
              <a:t> Sub-acute presentation (weeks to months)- </a:t>
            </a:r>
            <a:r>
              <a:rPr lang="en-IN" sz="2800" dirty="0" err="1" smtClean="0"/>
              <a:t>eg</a:t>
            </a:r>
            <a:r>
              <a:rPr lang="en-IN" sz="2800" dirty="0" smtClean="0"/>
              <a:t>:  </a:t>
            </a:r>
            <a:r>
              <a:rPr lang="en-IN" sz="2800" dirty="0" err="1" smtClean="0"/>
              <a:t>Sarcoidosis,Drug</a:t>
            </a:r>
            <a:r>
              <a:rPr lang="en-IN" sz="2800" dirty="0" smtClean="0"/>
              <a:t> induced ILD ,Alveolar </a:t>
            </a:r>
            <a:r>
              <a:rPr lang="en-IN" sz="2800" dirty="0" err="1" smtClean="0"/>
              <a:t>hemorrhage</a:t>
            </a:r>
            <a:r>
              <a:rPr lang="en-IN" sz="2800" dirty="0" smtClean="0"/>
              <a:t> syndromes</a:t>
            </a:r>
          </a:p>
          <a:p>
            <a:pPr marL="514350" indent="-514350" algn="just">
              <a:buFont typeface="+mj-lt"/>
              <a:buAutoNum type="arabicPeriod"/>
            </a:pPr>
            <a:endParaRPr lang="en-IN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IN" sz="2800" dirty="0" smtClean="0"/>
              <a:t>Chronic presentation (months to years) – </a:t>
            </a:r>
            <a:r>
              <a:rPr lang="en-IN" sz="2800" dirty="0" err="1" smtClean="0"/>
              <a:t>eg</a:t>
            </a:r>
            <a:r>
              <a:rPr lang="en-IN" sz="2800" dirty="0" smtClean="0"/>
              <a:t>:  IPF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C00000"/>
                </a:solidFill>
              </a:rPr>
              <a:t>ILD-HISTORY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Smoking</a:t>
            </a:r>
          </a:p>
          <a:p>
            <a:r>
              <a:rPr lang="en-IN" sz="3200" dirty="0" smtClean="0"/>
              <a:t>Medication history- </a:t>
            </a:r>
            <a:r>
              <a:rPr lang="en-IN" sz="3200" dirty="0" err="1" smtClean="0"/>
              <a:t>Amiodorane</a:t>
            </a:r>
            <a:r>
              <a:rPr lang="en-IN" sz="3200" dirty="0" smtClean="0"/>
              <a:t>, </a:t>
            </a:r>
            <a:r>
              <a:rPr lang="en-IN" sz="3200" dirty="0" err="1" smtClean="0"/>
              <a:t>Methotrexate</a:t>
            </a:r>
            <a:r>
              <a:rPr lang="en-IN" sz="3200" dirty="0" smtClean="0"/>
              <a:t>,</a:t>
            </a:r>
          </a:p>
          <a:p>
            <a:r>
              <a:rPr lang="en-IN" sz="3200" dirty="0" smtClean="0"/>
              <a:t>Occupational history</a:t>
            </a:r>
          </a:p>
          <a:p>
            <a:r>
              <a:rPr lang="en-IN" sz="3200" dirty="0" smtClean="0"/>
              <a:t>Environmental exposure history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Occupational history</a:t>
            </a:r>
            <a:br>
              <a:rPr lang="en-IN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80606"/>
            <a:ext cx="9905999" cy="42105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dirty="0" smtClean="0"/>
              <a:t>􀂾 </a:t>
            </a:r>
            <a:r>
              <a:rPr lang="en-IN" dirty="0" err="1" smtClean="0"/>
              <a:t>Pneumoconioses</a:t>
            </a:r>
            <a:r>
              <a:rPr lang="en-IN" dirty="0" smtClean="0"/>
              <a:t> – miners</a:t>
            </a:r>
          </a:p>
          <a:p>
            <a:pPr>
              <a:buNone/>
            </a:pPr>
            <a:r>
              <a:rPr lang="en-IN" dirty="0" smtClean="0"/>
              <a:t>􀂾 Silicosis – sand blasters &amp; granite workers</a:t>
            </a:r>
          </a:p>
          <a:p>
            <a:pPr>
              <a:buNone/>
            </a:pPr>
            <a:r>
              <a:rPr lang="en-IN" dirty="0" smtClean="0"/>
              <a:t>􀂾 Asbestosis – welders, electricians, mechanics, workers with</a:t>
            </a:r>
          </a:p>
          <a:p>
            <a:pPr>
              <a:buNone/>
            </a:pPr>
            <a:r>
              <a:rPr lang="en-IN" dirty="0" smtClean="0"/>
              <a:t>brakes, shipyard workers</a:t>
            </a:r>
          </a:p>
          <a:p>
            <a:pPr>
              <a:buNone/>
            </a:pPr>
            <a:r>
              <a:rPr lang="en-IN" dirty="0" smtClean="0"/>
              <a:t>􀂾 </a:t>
            </a:r>
            <a:r>
              <a:rPr lang="en-IN" dirty="0" err="1" smtClean="0"/>
              <a:t>Berylliosis</a:t>
            </a:r>
            <a:r>
              <a:rPr lang="en-IN" dirty="0" smtClean="0"/>
              <a:t> – aerospace, nuclear, computer &amp; electronic industries</a:t>
            </a:r>
          </a:p>
          <a:p>
            <a:pPr>
              <a:buNone/>
            </a:pPr>
            <a:r>
              <a:rPr lang="en-IN" dirty="0" smtClean="0"/>
              <a:t>􀂾 Hypersensitive </a:t>
            </a:r>
            <a:r>
              <a:rPr lang="en-IN" dirty="0" err="1" smtClean="0"/>
              <a:t>pneumonitis</a:t>
            </a:r>
            <a:r>
              <a:rPr lang="en-IN" dirty="0" smtClean="0"/>
              <a:t> – farm workers, poultry workers,</a:t>
            </a:r>
          </a:p>
          <a:p>
            <a:pPr>
              <a:buNone/>
            </a:pPr>
            <a:r>
              <a:rPr lang="en-IN" dirty="0" smtClean="0"/>
              <a:t>bird breeders</a:t>
            </a:r>
          </a:p>
          <a:p>
            <a:pPr>
              <a:buNone/>
            </a:pPr>
            <a:r>
              <a:rPr lang="en-IN" dirty="0" smtClean="0"/>
              <a:t>􀂄 The degree of exposure, duration, latency of exposure, and the</a:t>
            </a:r>
          </a:p>
          <a:p>
            <a:pPr>
              <a:buNone/>
            </a:pPr>
            <a:r>
              <a:rPr lang="en-IN" dirty="0" smtClean="0"/>
              <a:t>use of protective devices should be elicited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Environmental exposure history</a:t>
            </a:r>
            <a:br>
              <a:rPr lang="en-IN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􀂾 Exposures to pets (especially birds)</a:t>
            </a:r>
          </a:p>
          <a:p>
            <a:r>
              <a:rPr lang="en-IN" dirty="0" smtClean="0"/>
              <a:t>􀂾 Air conditioners</a:t>
            </a:r>
          </a:p>
          <a:p>
            <a:r>
              <a:rPr lang="en-IN" dirty="0" smtClean="0"/>
              <a:t>􀂾 Humidifiers</a:t>
            </a:r>
          </a:p>
          <a:p>
            <a:r>
              <a:rPr lang="en-IN" dirty="0" smtClean="0"/>
              <a:t>􀂾 Hot tubs</a:t>
            </a:r>
          </a:p>
          <a:p>
            <a:r>
              <a:rPr lang="en-IN" dirty="0" smtClean="0"/>
              <a:t>􀂾 Evaporative cooling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40019"/>
          </a:xfrm>
        </p:spPr>
        <p:txBody>
          <a:bodyPr/>
          <a:lstStyle/>
          <a:p>
            <a:r>
              <a:rPr lang="en-IN" b="1" i="1" dirty="0" smtClean="0">
                <a:solidFill>
                  <a:srgbClr val="C00000"/>
                </a:solidFill>
              </a:rPr>
              <a:t>ILD-SIGNS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63485"/>
            <a:ext cx="9905999" cy="4027715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 Crackles -  Dry, </a:t>
            </a:r>
            <a:r>
              <a:rPr lang="en-IN" sz="2800" dirty="0" err="1" smtClean="0">
                <a:solidFill>
                  <a:srgbClr val="FF0000"/>
                </a:solidFill>
              </a:rPr>
              <a:t>velcro</a:t>
            </a:r>
            <a:r>
              <a:rPr lang="en-IN" sz="2800" dirty="0" smtClean="0">
                <a:solidFill>
                  <a:srgbClr val="FF0000"/>
                </a:solidFill>
              </a:rPr>
              <a:t> , end </a:t>
            </a:r>
            <a:r>
              <a:rPr lang="en-IN" sz="2800" dirty="0" err="1" smtClean="0">
                <a:solidFill>
                  <a:srgbClr val="FF0000"/>
                </a:solidFill>
              </a:rPr>
              <a:t>inspiratory</a:t>
            </a:r>
            <a:r>
              <a:rPr lang="en-IN" sz="2800" dirty="0" smtClean="0">
                <a:solidFill>
                  <a:srgbClr val="FF0000"/>
                </a:solidFill>
              </a:rPr>
              <a:t>, predominantly bibasilar</a:t>
            </a:r>
          </a:p>
          <a:p>
            <a:endParaRPr lang="en-IN" sz="2800" dirty="0" smtClean="0"/>
          </a:p>
          <a:p>
            <a:r>
              <a:rPr lang="en-IN" sz="2800" dirty="0" err="1" smtClean="0"/>
              <a:t>Inspiratory</a:t>
            </a:r>
            <a:r>
              <a:rPr lang="en-IN" sz="2800" dirty="0" smtClean="0"/>
              <a:t> squeaks- Mid </a:t>
            </a:r>
            <a:r>
              <a:rPr lang="en-IN" sz="2800" dirty="0" err="1" smtClean="0"/>
              <a:t>inspiratory</a:t>
            </a:r>
            <a:r>
              <a:rPr lang="en-IN" sz="2800" dirty="0" smtClean="0"/>
              <a:t> </a:t>
            </a:r>
            <a:r>
              <a:rPr lang="en-IN" sz="2800" dirty="0" err="1" smtClean="0"/>
              <a:t>wheez</a:t>
            </a:r>
            <a:r>
              <a:rPr lang="en-IN" sz="2800" dirty="0" smtClean="0"/>
              <a:t>, </a:t>
            </a:r>
            <a:r>
              <a:rPr lang="en-IN" sz="2800" dirty="0" smtClean="0"/>
              <a:t>high pitched-  Seen in </a:t>
            </a:r>
            <a:r>
              <a:rPr lang="en-IN" sz="2800" dirty="0" smtClean="0"/>
              <a:t>Small Airway pathologies</a:t>
            </a:r>
            <a:endParaRPr lang="en-US" sz="2800" dirty="0" smtClean="0"/>
          </a:p>
          <a:p>
            <a:r>
              <a:rPr lang="en-IN" sz="2800" dirty="0" err="1" smtClean="0"/>
              <a:t>Cor</a:t>
            </a:r>
            <a:r>
              <a:rPr lang="en-IN" sz="2800" dirty="0" smtClean="0"/>
              <a:t> </a:t>
            </a:r>
            <a:r>
              <a:rPr lang="en-IN" sz="2800" dirty="0" err="1" smtClean="0"/>
              <a:t>pulmonale</a:t>
            </a:r>
            <a:r>
              <a:rPr lang="en-IN" sz="2800" dirty="0"/>
              <a:t> </a:t>
            </a:r>
            <a:r>
              <a:rPr lang="en-IN" sz="2800" dirty="0" smtClean="0"/>
              <a:t>features</a:t>
            </a:r>
            <a:endParaRPr lang="en-US" sz="2800" dirty="0" smtClean="0"/>
          </a:p>
          <a:p>
            <a:r>
              <a:rPr lang="en-IN" sz="2800" dirty="0" smtClean="0"/>
              <a:t>Clubbing – IPF</a:t>
            </a:r>
          </a:p>
          <a:p>
            <a:r>
              <a:rPr lang="en-IN" sz="2800" dirty="0" smtClean="0"/>
              <a:t>Cyanosis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Extra Pulmonary -SIGNS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IN" sz="2800" dirty="0" smtClean="0"/>
              <a:t>Skin abnormalities</a:t>
            </a:r>
          </a:p>
          <a:p>
            <a:r>
              <a:rPr lang="en-IN" sz="2800" dirty="0" err="1" smtClean="0"/>
              <a:t>Lymphadenopathy</a:t>
            </a:r>
            <a:endParaRPr lang="en-IN" sz="2800" dirty="0" smtClean="0"/>
          </a:p>
          <a:p>
            <a:r>
              <a:rPr lang="en-IN" sz="2800" dirty="0" err="1" smtClean="0"/>
              <a:t>Hepatosplenomegaly</a:t>
            </a:r>
            <a:endParaRPr lang="en-IN" sz="2800" dirty="0" smtClean="0"/>
          </a:p>
          <a:p>
            <a:r>
              <a:rPr lang="en-IN" sz="2800" dirty="0" err="1" smtClean="0"/>
              <a:t>Maculopapular</a:t>
            </a:r>
            <a:r>
              <a:rPr lang="en-IN" sz="2800" dirty="0" smtClean="0"/>
              <a:t> skin rashes </a:t>
            </a:r>
          </a:p>
          <a:p>
            <a:r>
              <a:rPr lang="en-IN" sz="2800" dirty="0" err="1" smtClean="0"/>
              <a:t>Erythema</a:t>
            </a:r>
            <a:r>
              <a:rPr lang="en-IN" sz="2800" dirty="0" smtClean="0"/>
              <a:t> </a:t>
            </a:r>
            <a:r>
              <a:rPr lang="en-IN" sz="2800" dirty="0" err="1" smtClean="0"/>
              <a:t>nodosum</a:t>
            </a:r>
            <a:endParaRPr lang="en-IN" sz="2800" dirty="0" smtClean="0"/>
          </a:p>
          <a:p>
            <a:r>
              <a:rPr lang="en-IN" sz="2800" dirty="0" smtClean="0"/>
              <a:t>Subcutaneous nodules </a:t>
            </a:r>
          </a:p>
          <a:p>
            <a:r>
              <a:rPr lang="en-IN" sz="2800" dirty="0" smtClean="0"/>
              <a:t>Proximal muscle weakness </a:t>
            </a:r>
          </a:p>
          <a:p>
            <a:r>
              <a:rPr lang="en-IN" sz="2800" dirty="0" smtClean="0"/>
              <a:t>Arthritis 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910" y="2747764"/>
            <a:ext cx="9905998" cy="1478570"/>
          </a:xfrm>
        </p:spPr>
        <p:txBody>
          <a:bodyPr>
            <a:normAutofit/>
          </a:bodyPr>
          <a:lstStyle/>
          <a:p>
            <a:r>
              <a:rPr lang="en-IN" sz="5400" b="1" i="1" dirty="0" smtClean="0">
                <a:solidFill>
                  <a:srgbClr val="C00000"/>
                </a:solidFill>
              </a:rPr>
              <a:t>INVESTIGATIONS</a:t>
            </a:r>
            <a:endParaRPr lang="en-IN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introduction</a:t>
            </a:r>
            <a:endParaRPr lang="en-US" dirty="0">
              <a:solidFill>
                <a:srgbClr val="C00000"/>
              </a:solidFill>
              <a:latin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Interstitial Lung Disease refers to a broad range of conditions that have</a:t>
            </a:r>
            <a:r>
              <a:rPr lang="en-US" sz="2800" dirty="0" smtClean="0">
                <a:solidFill>
                  <a:srgbClr val="FF0000"/>
                </a:solidFill>
              </a:rPr>
              <a:t> common clinical, physiological, and radiological features</a:t>
            </a:r>
            <a:r>
              <a:rPr lang="en-US" sz="2800" dirty="0" smtClean="0"/>
              <a:t>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ILD is </a:t>
            </a:r>
            <a:r>
              <a:rPr lang="en-US" sz="2800" dirty="0" smtClean="0">
                <a:solidFill>
                  <a:srgbClr val="FF0000"/>
                </a:solidFill>
              </a:rPr>
              <a:t>not one disease </a:t>
            </a:r>
            <a:r>
              <a:rPr lang="en-US" sz="2800" dirty="0" smtClean="0"/>
              <a:t>but several diseases that do not necessarily share a common </a:t>
            </a:r>
            <a:r>
              <a:rPr lang="en-US" sz="2800" dirty="0" err="1" smtClean="0"/>
              <a:t>histopathological</a:t>
            </a:r>
            <a:r>
              <a:rPr lang="en-US" sz="2800" dirty="0" smtClean="0"/>
              <a:t> or </a:t>
            </a:r>
            <a:r>
              <a:rPr lang="en-US" sz="2800" dirty="0" err="1" smtClean="0"/>
              <a:t>pathophysiological</a:t>
            </a:r>
            <a:r>
              <a:rPr lang="en-US" sz="2800" dirty="0" smtClean="0"/>
              <a:t> basis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107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7" name="Rectangle 89"/>
          <p:cNvSpPr>
            <a:spLocks noGrp="1" noChangeArrowheads="1"/>
          </p:cNvSpPr>
          <p:nvPr>
            <p:ph type="title" idx="4294967295"/>
          </p:nvPr>
        </p:nvSpPr>
        <p:spPr>
          <a:xfrm>
            <a:off x="1115656" y="0"/>
            <a:ext cx="9905998" cy="1478570"/>
          </a:xfrm>
        </p:spPr>
        <p:txBody>
          <a:bodyPr anchorCtr="0"/>
          <a:lstStyle/>
          <a:p>
            <a:pPr algn="ctr" eaLnBrk="1" hangingPunct="1">
              <a:defRPr/>
            </a:pPr>
            <a:r>
              <a:rPr lang="en-US" dirty="0" smtClean="0"/>
              <a:t>Investigations </a:t>
            </a:r>
          </a:p>
        </p:txBody>
      </p:sp>
      <p:sp>
        <p:nvSpPr>
          <p:cNvPr id="17499" name="Rectangle 91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1"/>
            <a:ext cx="11277600" cy="45307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Laboratory studies: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b="1" u="sng" dirty="0" smtClean="0">
              <a:solidFill>
                <a:schemeClr val="hlink"/>
              </a:solidFill>
            </a:endParaRP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Complete blood count </a:t>
            </a:r>
            <a:r>
              <a:rPr lang="en-US" sz="2400" dirty="0" smtClean="0"/>
              <a:t>with differential</a:t>
            </a:r>
            <a:r>
              <a:rPr lang="en-US" sz="2400" b="1" dirty="0" smtClean="0"/>
              <a:t>, 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ESR.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Renal &amp; liver function tests.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Serologic studies: </a:t>
            </a:r>
            <a:r>
              <a:rPr lang="en-US" sz="2400" b="1" dirty="0" smtClean="0">
                <a:solidFill>
                  <a:schemeClr val="hlink"/>
                </a:solidFill>
              </a:rPr>
              <a:t>should be obtained if clinically indicated by features suggestive of </a:t>
            </a:r>
            <a:r>
              <a:rPr lang="en-US" sz="2400" b="1" dirty="0" smtClean="0"/>
              <a:t>a connective tissue disease </a:t>
            </a:r>
            <a:r>
              <a:rPr lang="en-US" sz="2400" b="1" dirty="0" smtClean="0">
                <a:solidFill>
                  <a:schemeClr val="folHlink"/>
                </a:solidFill>
              </a:rPr>
              <a:t>(Antinuclear antibodies, rheumatoid factor),</a:t>
            </a:r>
            <a:r>
              <a:rPr lang="en-US" sz="2400" b="1" dirty="0" smtClean="0"/>
              <a:t> environmental exposure </a:t>
            </a:r>
            <a:r>
              <a:rPr lang="en-US" sz="2400" b="1" dirty="0" smtClean="0">
                <a:solidFill>
                  <a:schemeClr val="folHlink"/>
                </a:solidFill>
              </a:rPr>
              <a:t>(hypersensitivity precipitin panel),</a:t>
            </a:r>
            <a:r>
              <a:rPr lang="en-US" sz="2400" b="1" dirty="0" smtClean="0"/>
              <a:t> or systemic </a:t>
            </a:r>
            <a:r>
              <a:rPr lang="en-US" sz="2400" b="1" dirty="0" err="1" smtClean="0"/>
              <a:t>vasculitis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folHlink"/>
                </a:solidFill>
              </a:rPr>
              <a:t>(</a:t>
            </a:r>
            <a:r>
              <a:rPr lang="en-US" sz="2400" b="1" dirty="0" err="1" smtClean="0">
                <a:solidFill>
                  <a:schemeClr val="folHlink"/>
                </a:solidFill>
              </a:rPr>
              <a:t>antineutrophil</a:t>
            </a:r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 err="1" smtClean="0">
                <a:solidFill>
                  <a:schemeClr val="folHlink"/>
                </a:solidFill>
              </a:rPr>
              <a:t>cytoplasmic</a:t>
            </a:r>
            <a:r>
              <a:rPr lang="en-US" sz="2400" b="1" dirty="0" smtClean="0">
                <a:solidFill>
                  <a:schemeClr val="folHlink"/>
                </a:solidFill>
              </a:rPr>
              <a:t> antibodies, anti-</a:t>
            </a:r>
            <a:r>
              <a:rPr lang="en-US" sz="2400" b="1" dirty="0" err="1" smtClean="0">
                <a:solidFill>
                  <a:schemeClr val="folHlink"/>
                </a:solidFill>
              </a:rPr>
              <a:t>glomerular</a:t>
            </a:r>
            <a:r>
              <a:rPr lang="en-US" sz="2400" b="1" dirty="0" smtClean="0">
                <a:solidFill>
                  <a:schemeClr val="folHlink"/>
                </a:solidFill>
              </a:rPr>
              <a:t> basement membrane antibody).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9347200" y="6553200"/>
            <a:ext cx="2844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rtl="0">
              <a:defRPr/>
            </a:pPr>
            <a:fld id="{C7DF72C8-F4BF-41A4-A46E-FD334928838A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pPr rtl="0">
                <a:defRPr/>
              </a:pPr>
              <a:t>30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457200"/>
            <a:ext cx="10972800" cy="61722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</a:rPr>
              <a:t>Radiology: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usually abnormal</a:t>
            </a:r>
            <a:r>
              <a:rPr lang="en-US" dirty="0" smtClean="0"/>
              <a:t> 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Chest x-ray:</a:t>
            </a:r>
            <a:r>
              <a:rPr lang="en-US" dirty="0" smtClean="0"/>
              <a:t>          </a:t>
            </a:r>
            <a:r>
              <a:rPr lang="en-US" dirty="0" smtClean="0">
                <a:solidFill>
                  <a:schemeClr val="folHlink"/>
                </a:solidFill>
              </a:rPr>
              <a:t>normal ~ 10%.</a:t>
            </a:r>
            <a:r>
              <a:rPr lang="en-US" dirty="0" smtClean="0"/>
              <a:t> 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High resolution CT scan chest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Radiological pattern of disease</a:t>
            </a:r>
          </a:p>
          <a:p>
            <a:pPr lvl="2" algn="l" eaLnBrk="1" hangingPunct="1">
              <a:buFontTx/>
              <a:buNone/>
              <a:defRPr/>
            </a:pPr>
            <a:r>
              <a:rPr lang="en-US" b="1" dirty="0" err="1" smtClean="0">
                <a:solidFill>
                  <a:schemeClr val="hlink"/>
                </a:solidFill>
              </a:rPr>
              <a:t>Reticulo</a:t>
            </a:r>
            <a:r>
              <a:rPr lang="en-US" b="1" dirty="0" smtClean="0">
                <a:solidFill>
                  <a:schemeClr val="hlink"/>
                </a:solidFill>
              </a:rPr>
              <a:t> / Nodular.</a:t>
            </a:r>
          </a:p>
          <a:p>
            <a:pPr lvl="2" algn="l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hlink"/>
                </a:solidFill>
              </a:rPr>
              <a:t>GGO</a:t>
            </a:r>
            <a:endParaRPr lang="en-US" b="1" dirty="0" smtClean="0">
              <a:solidFill>
                <a:schemeClr val="hlink"/>
              </a:solidFill>
            </a:endParaRPr>
          </a:p>
          <a:p>
            <a:pPr lvl="2" algn="l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hlink"/>
                </a:solidFill>
              </a:rPr>
              <a:t>Pleural involvement </a:t>
            </a:r>
          </a:p>
          <a:p>
            <a:pPr lvl="2" algn="l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hlink"/>
                </a:solidFill>
              </a:rPr>
              <a:t>Honeycomb</a:t>
            </a:r>
          </a:p>
          <a:p>
            <a:pPr lvl="2" algn="l" eaLnBrk="1" hangingPunct="1">
              <a:buFontTx/>
              <a:buNone/>
              <a:defRPr/>
            </a:pPr>
            <a:r>
              <a:rPr lang="en-US" b="1" dirty="0" err="1" smtClean="0">
                <a:solidFill>
                  <a:schemeClr val="hlink"/>
                </a:solidFill>
              </a:rPr>
              <a:t>Interlobar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 err="1" smtClean="0">
                <a:solidFill>
                  <a:schemeClr val="hlink"/>
                </a:solidFill>
              </a:rPr>
              <a:t>septal</a:t>
            </a:r>
            <a:r>
              <a:rPr lang="en-US" b="1" dirty="0" smtClean="0">
                <a:solidFill>
                  <a:schemeClr val="hlink"/>
                </a:solidFill>
              </a:rPr>
              <a:t> thickening</a:t>
            </a:r>
          </a:p>
          <a:p>
            <a:pPr lvl="2" algn="l" eaLnBrk="1" hangingPunct="1">
              <a:buFontTx/>
              <a:buNone/>
              <a:defRPr/>
            </a:pPr>
            <a:r>
              <a:rPr lang="en-US" b="1" dirty="0" err="1" smtClean="0">
                <a:solidFill>
                  <a:schemeClr val="hlink"/>
                </a:solidFill>
              </a:rPr>
              <a:t>Hilar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 err="1" smtClean="0">
                <a:solidFill>
                  <a:schemeClr val="hlink"/>
                </a:solidFill>
              </a:rPr>
              <a:t>adenopathy</a:t>
            </a:r>
            <a:r>
              <a:rPr lang="en-US" b="1" dirty="0" smtClean="0"/>
              <a:t> 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Anatomical distribution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hlink"/>
                </a:solidFill>
              </a:rPr>
              <a:t>(upper or lower zone)</a:t>
            </a:r>
            <a:r>
              <a:rPr lang="en-US" b="1" dirty="0" smtClean="0"/>
              <a:t> </a:t>
            </a:r>
          </a:p>
          <a:p>
            <a:pPr lvl="2" algn="l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9347200" y="6553200"/>
            <a:ext cx="2844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rtl="0">
              <a:defRPr/>
            </a:pPr>
            <a:fld id="{DF6E1CB4-305A-4454-BD3B-91041B0E8D5C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pPr rtl="0">
                <a:defRPr/>
              </a:pPr>
              <a:t>31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1413" y="206390"/>
            <a:ext cx="9905998" cy="147857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Patterns of Interstitial Lung Disease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949" t="32868" r="25342" b="15257"/>
          <a:stretch>
            <a:fillRect/>
          </a:stretch>
        </p:blipFill>
        <p:spPr>
          <a:xfrm>
            <a:off x="1117600" y="1676400"/>
            <a:ext cx="9448800" cy="49196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Chest X Ray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>
                <a:latin typeface="Tw Cen MT" charset="0"/>
              </a:rPr>
              <a:t>Typically small lung volumes with</a:t>
            </a:r>
            <a:r>
              <a:rPr lang="en-IN" dirty="0" smtClean="0"/>
              <a:t> Reticular , Nodular, or </a:t>
            </a:r>
            <a:r>
              <a:rPr lang="en-IN" dirty="0" smtClean="0">
                <a:solidFill>
                  <a:srgbClr val="FF0000"/>
                </a:solidFill>
              </a:rPr>
              <a:t>RETICULONODULAR shadow</a:t>
            </a:r>
          </a:p>
          <a:p>
            <a:endParaRPr lang="en-IN" dirty="0"/>
          </a:p>
        </p:txBody>
      </p:sp>
      <p:pic>
        <p:nvPicPr>
          <p:cNvPr id="4" name="Content Placeholder 3" descr="interstitial-lung-disease-fig2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71" y="1144046"/>
            <a:ext cx="5456826" cy="445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C00000"/>
                </a:solidFill>
              </a:rPr>
              <a:t>High-resolution  Computed topography (HRCT)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IN" sz="2800" dirty="0" smtClean="0"/>
              <a:t>HRCT is more sensitive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w Cen MT" charset="0"/>
              </a:rPr>
              <a:t>Combinations of ground glass changes, </a:t>
            </a:r>
            <a:r>
              <a:rPr lang="en-US" sz="2800" dirty="0" err="1" smtClean="0">
                <a:solidFill>
                  <a:srgbClr val="FF0000"/>
                </a:solidFill>
                <a:latin typeface="Tw Cen MT" charset="0"/>
              </a:rPr>
              <a:t>reticulonodular</a:t>
            </a:r>
            <a:r>
              <a:rPr lang="en-US" sz="2800" dirty="0" smtClean="0">
                <a:solidFill>
                  <a:srgbClr val="FF0000"/>
                </a:solidFill>
                <a:latin typeface="Tw Cen MT" charset="0"/>
              </a:rPr>
              <a:t> shadowing, honeycomb cysts and traction </a:t>
            </a:r>
            <a:r>
              <a:rPr lang="en-US" sz="2800" dirty="0" err="1" smtClean="0">
                <a:solidFill>
                  <a:srgbClr val="FF0000"/>
                </a:solidFill>
                <a:latin typeface="Tw Cen MT" charset="0"/>
              </a:rPr>
              <a:t>bronchiectasis</a:t>
            </a:r>
            <a:endParaRPr lang="en-IN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2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9" y="2131922"/>
            <a:ext cx="4876901" cy="3916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C00000"/>
                </a:solidFill>
              </a:rPr>
              <a:t>PULMONARY FUNCTION TESTING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 Rounded MT Bold" pitchFamily="34" charset="0"/>
              </a:rPr>
              <a:t>Restrictive pathology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Grading the severity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Monitoring the response to therapy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C00000"/>
                </a:solidFill>
              </a:rPr>
              <a:t>PULMONARY FUNCTION TESTING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Restrictive  Defect </a:t>
            </a:r>
            <a:r>
              <a:rPr lang="en-IN" dirty="0" smtClean="0"/>
              <a:t> </a:t>
            </a:r>
          </a:p>
          <a:p>
            <a:r>
              <a:rPr lang="en-IN" dirty="0" smtClean="0"/>
              <a:t>↓ Lung volumes (TLC, FRC,RV &lt;80%)</a:t>
            </a:r>
          </a:p>
          <a:p>
            <a:r>
              <a:rPr lang="en-IN" dirty="0" smtClean="0"/>
              <a:t> ↓ FEV1, FVC With Normal or ↑FEV1/FVC</a:t>
            </a:r>
          </a:p>
          <a:p>
            <a:endParaRPr lang="en-IN" dirty="0" smtClean="0"/>
          </a:p>
          <a:p>
            <a:r>
              <a:rPr lang="en-IN" dirty="0" smtClean="0"/>
              <a:t>Reduced diffusing capacity (DLCO)</a:t>
            </a:r>
          </a:p>
          <a:p>
            <a:r>
              <a:rPr lang="en-IN" dirty="0" smtClean="0"/>
              <a:t>ABG     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u="sng" dirty="0" smtClean="0">
                <a:solidFill>
                  <a:srgbClr val="FFFF00"/>
                </a:solidFill>
              </a:rPr>
              <a:t>ype 1 RF</a:t>
            </a:r>
            <a:endParaRPr lang="ar-EG" dirty="0" smtClean="0">
              <a:solidFill>
                <a:srgbClr val="FFFF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9347200" y="6553200"/>
            <a:ext cx="2844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rtl="0">
              <a:defRPr/>
            </a:pPr>
            <a:fld id="{629B556D-2CD8-4C62-A267-4D7A6DC75128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pPr rtl="0">
                <a:defRPr/>
              </a:pPr>
              <a:t>37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711200" y="384176"/>
            <a:ext cx="1087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rtl="0" eaLnBrk="0" hangingPunct="0"/>
            <a:r>
              <a:rPr lang="en-US" sz="2800" b="1">
                <a:solidFill>
                  <a:srgbClr val="FF0000"/>
                </a:solidFill>
              </a:rPr>
              <a:t>LUNG BIOPSY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320800" y="1143000"/>
            <a:ext cx="29146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b="1" dirty="0" err="1" smtClean="0">
                <a:solidFill>
                  <a:srgbClr val="FF0000"/>
                </a:solidFill>
              </a:rPr>
              <a:t>Transbronchial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609600" y="2053114"/>
            <a:ext cx="10972800" cy="34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49263" indent="-449263" algn="l" rtl="0" eaLnBrk="0" hangingPunct="0">
              <a:buFont typeface="Wingdings" pitchFamily="2" charset="2"/>
              <a:buChar char="Ü"/>
            </a:pPr>
            <a:r>
              <a:rPr lang="en-US" sz="2400" dirty="0"/>
              <a:t>Not required to make the diagnosis in all patient with ILD.</a:t>
            </a:r>
          </a:p>
          <a:p>
            <a:pPr marL="449263" indent="-449263" algn="l" rtl="0" eaLnBrk="0" hangingPunct="0">
              <a:buFont typeface="Wingdings" pitchFamily="2" charset="2"/>
              <a:buChar char="Ü"/>
            </a:pPr>
            <a:r>
              <a:rPr lang="en-US" sz="2400" dirty="0"/>
              <a:t>To reach a definitive diagnosis or to stage a disease without examination of lung tissue.</a:t>
            </a:r>
          </a:p>
          <a:p>
            <a:pPr marL="449263" indent="-449263" algn="l" rtl="0" eaLnBrk="0" hangingPunct="0">
              <a:buFont typeface="Wingdings" pitchFamily="2" charset="2"/>
              <a:buChar char="Ü"/>
            </a:pPr>
            <a:r>
              <a:rPr lang="en-US" sz="2400" dirty="0"/>
              <a:t>Indication for lung biopsy:</a:t>
            </a:r>
          </a:p>
          <a:p>
            <a:pPr marL="449263" indent="-449263" algn="l" rtl="0" eaLnBrk="0" hangingPunct="0"/>
            <a:r>
              <a:rPr lang="en-US" sz="2400" dirty="0"/>
              <a:t>	-  to assess disease activity</a:t>
            </a:r>
          </a:p>
          <a:p>
            <a:pPr marL="449263" indent="-449263" algn="l" rtl="0" eaLnBrk="0" hangingPunct="0"/>
            <a:r>
              <a:rPr lang="en-US" sz="2400" dirty="0"/>
              <a:t>	-  to exclude neoplasm or infection</a:t>
            </a:r>
          </a:p>
          <a:p>
            <a:pPr marL="449263" indent="-449263" algn="l" rtl="0" eaLnBrk="0" hangingPunct="0"/>
            <a:r>
              <a:rPr lang="en-US" sz="2400" dirty="0"/>
              <a:t>	-  to establish a definitive </a:t>
            </a:r>
            <a:r>
              <a:rPr lang="en-US" sz="2400" dirty="0" err="1"/>
              <a:t>Dx</a:t>
            </a:r>
            <a:r>
              <a:rPr lang="en-US" sz="2400" dirty="0"/>
              <a:t> before starting a 		treatment with serious side effects</a:t>
            </a:r>
          </a:p>
          <a:p>
            <a:pPr marL="449263" indent="-449263" algn="l" rtl="0" eaLnBrk="0" hangingPunct="0"/>
            <a:r>
              <a:rPr lang="en-US" sz="2400" dirty="0"/>
              <a:t>	-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1" y="1066800"/>
            <a:ext cx="1901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b="1" dirty="0" smtClean="0">
                <a:solidFill>
                  <a:srgbClr val="FF0000"/>
                </a:solidFill>
              </a:rPr>
              <a:t>Open lung biopsy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dirty="0" smtClean="0">
                <a:solidFill>
                  <a:srgbClr val="C00000"/>
                </a:solidFill>
                <a:latin typeface="Algerian" pitchFamily="82" charset="0"/>
              </a:rPr>
              <a:t>MANEGEMENT</a:t>
            </a:r>
            <a:endParaRPr lang="en-US" sz="48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3200" cap="all" dirty="0" smtClean="0">
                <a:solidFill>
                  <a:srgbClr val="FFFF00"/>
                </a:solidFill>
              </a:rPr>
              <a:t>Principal aims: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dirty="0" smtClean="0"/>
              <a:t>(1) to remove exposure to injurious agents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dirty="0" smtClean="0"/>
              <a:t>(2) to suppress inflammation to prevent further destruction of the pulmonary parenchyma   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dirty="0" smtClean="0"/>
              <a:t>(3) to palliate the manifestations of these diseases.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</a:rPr>
              <a:t>CORTICOSTERIODS</a:t>
            </a:r>
            <a:endParaRPr lang="en-US" sz="44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Prednisone, 1 </a:t>
            </a:r>
            <a:r>
              <a:rPr lang="en-US" sz="2800" dirty="0" smtClean="0"/>
              <a:t>mg/kg for 1 month</a:t>
            </a:r>
            <a:endParaRPr lang="en-US" sz="2800" dirty="0" smtClean="0"/>
          </a:p>
          <a:p>
            <a:r>
              <a:rPr lang="en-US" sz="2800" dirty="0" smtClean="0"/>
              <a:t>Gradually tapered (5 mg/week) over several months to a maintenance </a:t>
            </a:r>
            <a:r>
              <a:rPr lang="en-US" sz="2800" dirty="0" smtClean="0"/>
              <a:t>dose 10 mg daily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63622" y="1188307"/>
            <a:ext cx="11017518" cy="601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HAMMAN and RICH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 the first to describe (in 1935 and 1944) four patients who died of rapidly progressive lung disease characterized by diffuse interstitial pneumonia and fibrosis.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Interstitium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Refers to the microscopic anatomic space bounded by the basement membrane of epithelial and endothelial cells.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this interstitial space,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fibroblast like cells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mesenchymal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connective tissue cells) 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extracellular matrix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 (interstitial collagens,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proteoglycans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are present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</a:rPr>
              <a:t>IMMUNO </a:t>
            </a:r>
            <a:r>
              <a:rPr lang="en-US" sz="4400" dirty="0" err="1" smtClean="0">
                <a:solidFill>
                  <a:srgbClr val="C00000"/>
                </a:solidFill>
                <a:latin typeface="Algerian" pitchFamily="82" charset="0"/>
              </a:rPr>
              <a:t>SUPpReSSIVE</a:t>
            </a:r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</a:rPr>
              <a:t> AGENTS</a:t>
            </a:r>
            <a:endParaRPr lang="en-US" sz="44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800" dirty="0" err="1" smtClean="0"/>
              <a:t>Cytotoxic</a:t>
            </a:r>
            <a:r>
              <a:rPr lang="en-US" sz="2800" dirty="0" smtClean="0"/>
              <a:t> agents (</a:t>
            </a:r>
            <a:r>
              <a:rPr lang="en-US" sz="2800" dirty="0" err="1" smtClean="0">
                <a:solidFill>
                  <a:srgbClr val="FFFF00"/>
                </a:solidFill>
              </a:rPr>
              <a:t>Cyclophosphamide</a:t>
            </a:r>
            <a:r>
              <a:rPr lang="en-US" sz="2800" dirty="0" smtClean="0"/>
              <a:t>)or immunosuppressive agents (</a:t>
            </a:r>
            <a:r>
              <a:rPr lang="en-US" sz="2800" dirty="0" err="1" smtClean="0">
                <a:solidFill>
                  <a:srgbClr val="FFFF00"/>
                </a:solidFill>
              </a:rPr>
              <a:t>Azathioprine</a:t>
            </a:r>
            <a:r>
              <a:rPr lang="en-US" sz="2800" dirty="0" smtClean="0"/>
              <a:t>) may be used in patients who do not improve on steroid therapy or who cannot tolerate corticosteroids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N-acetyl  </a:t>
            </a:r>
            <a:r>
              <a:rPr lang="en-US" dirty="0" err="1" smtClean="0">
                <a:solidFill>
                  <a:srgbClr val="C00000"/>
                </a:solidFill>
                <a:latin typeface="Cambria" pitchFamily="18" charset="0"/>
              </a:rPr>
              <a:t>cystein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/>
            <a:r>
              <a:rPr lang="en-US" dirty="0" smtClean="0">
                <a:solidFill>
                  <a:srgbClr val="FFFFFF"/>
                </a:solidFill>
                <a:latin typeface="Cambria" pitchFamily="18" charset="0"/>
              </a:rPr>
              <a:t>Antioxidant</a:t>
            </a:r>
          </a:p>
          <a:p>
            <a:pPr marL="7938"/>
            <a:endParaRPr lang="en-US" dirty="0" smtClean="0">
              <a:latin typeface="Cambria" pitchFamily="18" charset="0"/>
            </a:endParaRPr>
          </a:p>
          <a:p>
            <a:pPr marL="7938">
              <a:lnSpc>
                <a:spcPts val="2100"/>
              </a:lnSpc>
              <a:spcBef>
                <a:spcPts val="63"/>
              </a:spcBef>
            </a:pPr>
            <a:r>
              <a:rPr lang="en-US" dirty="0" smtClean="0">
                <a:solidFill>
                  <a:srgbClr val="FFFFFF"/>
                </a:solidFill>
                <a:latin typeface="Cambria" pitchFamily="18" charset="0"/>
              </a:rPr>
              <a:t>600  mg  PO  </a:t>
            </a:r>
            <a:r>
              <a:rPr lang="en-US" dirty="0" err="1" smtClean="0">
                <a:solidFill>
                  <a:srgbClr val="FFFFFF"/>
                </a:solidFill>
                <a:latin typeface="Cambria" pitchFamily="18" charset="0"/>
              </a:rPr>
              <a:t>tid</a:t>
            </a:r>
            <a:r>
              <a:rPr lang="en-US" dirty="0" smtClean="0">
                <a:solidFill>
                  <a:srgbClr val="FFFFFF"/>
                </a:solidFill>
                <a:latin typeface="Cambria" pitchFamily="18" charset="0"/>
              </a:rPr>
              <a:t>  added  to  prednisone  and  </a:t>
            </a:r>
            <a:r>
              <a:rPr lang="en-US" dirty="0" err="1" smtClean="0">
                <a:solidFill>
                  <a:srgbClr val="FFFFFF"/>
                </a:solidFill>
                <a:latin typeface="Cambria" pitchFamily="18" charset="0"/>
              </a:rPr>
              <a:t>azathioprine</a:t>
            </a:r>
            <a:r>
              <a:rPr lang="en-US" dirty="0" smtClean="0">
                <a:solidFill>
                  <a:srgbClr val="FFFFFF"/>
                </a:solidFill>
                <a:latin typeface="Cambria" pitchFamily="18" charset="0"/>
              </a:rPr>
              <a:t>, preserves  vital  capacity  and  FVC  and  DLCO</a:t>
            </a:r>
            <a:endParaRPr lang="en-US" dirty="0" smtClean="0">
              <a:latin typeface="Cambria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938">
              <a:lnSpc>
                <a:spcPts val="2100"/>
              </a:lnSpc>
            </a:pP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Cambria" pitchFamily="18" charset="0"/>
              </a:rPr>
              <a:t>Pirfenidone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>
              <a:lnSpc>
                <a:spcPts val="2100"/>
              </a:lnSpc>
            </a:pPr>
            <a:r>
              <a:rPr lang="en-US" dirty="0" err="1" smtClean="0">
                <a:solidFill>
                  <a:srgbClr val="FFFFFF"/>
                </a:solidFill>
                <a:latin typeface="Cambria" pitchFamily="18" charset="0"/>
              </a:rPr>
              <a:t>Antifibrotic</a:t>
            </a:r>
            <a:endParaRPr lang="en-US" dirty="0" smtClean="0">
              <a:latin typeface="Cambria" pitchFamily="18" charset="0"/>
            </a:endParaRPr>
          </a:p>
          <a:p>
            <a:pPr marL="7938">
              <a:lnSpc>
                <a:spcPts val="2100"/>
              </a:lnSpc>
            </a:pPr>
            <a:r>
              <a:rPr lang="en-US" dirty="0" smtClean="0">
                <a:solidFill>
                  <a:srgbClr val="FFFFFF"/>
                </a:solidFill>
                <a:latin typeface="Cambria" pitchFamily="18" charset="0"/>
              </a:rPr>
              <a:t>Reduces  acute  exacerbations  and  reduction  in  FVC</a:t>
            </a:r>
          </a:p>
          <a:p>
            <a:pPr marL="7938">
              <a:lnSpc>
                <a:spcPts val="2100"/>
              </a:lnSpc>
            </a:pPr>
            <a:endParaRPr lang="en-US" dirty="0" smtClean="0">
              <a:solidFill>
                <a:srgbClr val="FFFFFF"/>
              </a:solidFill>
              <a:latin typeface="Cambria" pitchFamily="18" charset="0"/>
            </a:endParaRPr>
          </a:p>
          <a:p>
            <a:pPr marL="7938">
              <a:lnSpc>
                <a:spcPts val="2100"/>
              </a:lnSpc>
            </a:pPr>
            <a:endParaRPr lang="en-US" dirty="0" smtClean="0">
              <a:solidFill>
                <a:srgbClr val="FFFFFF"/>
              </a:solidFill>
              <a:latin typeface="Cambria" pitchFamily="18" charset="0"/>
            </a:endParaRPr>
          </a:p>
          <a:p>
            <a:pPr marL="7938">
              <a:lnSpc>
                <a:spcPts val="2100"/>
              </a:lnSpc>
            </a:pPr>
            <a:r>
              <a:rPr lang="en-US" altLang="en-US" b="1" dirty="0" err="1" smtClean="0">
                <a:solidFill>
                  <a:srgbClr val="C00000"/>
                </a:solidFill>
              </a:rPr>
              <a:t>Imatinib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mesylate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</a:rPr>
              <a:t>(A protein-tyrosine </a:t>
            </a:r>
            <a:r>
              <a:rPr lang="en-US" altLang="en-US" b="1" dirty="0" err="1" smtClean="0">
                <a:solidFill>
                  <a:srgbClr val="FFFFFF"/>
                </a:solidFill>
              </a:rPr>
              <a:t>kinase</a:t>
            </a:r>
            <a:r>
              <a:rPr lang="en-US" altLang="en-US" b="1" dirty="0" smtClean="0">
                <a:solidFill>
                  <a:srgbClr val="FFFFFF"/>
                </a:solidFill>
              </a:rPr>
              <a:t> inhibitor).</a:t>
            </a:r>
          </a:p>
          <a:p>
            <a:pPr marL="7938">
              <a:lnSpc>
                <a:spcPts val="2100"/>
              </a:lnSpc>
            </a:pPr>
            <a:endParaRPr lang="en-US" dirty="0" smtClean="0">
              <a:latin typeface="Cambria" pitchFamily="18" charset="0"/>
            </a:endParaRPr>
          </a:p>
          <a:p>
            <a:pPr marL="7938">
              <a:spcBef>
                <a:spcPts val="13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9" name="object 6"/>
          <p:cNvSpPr>
            <a:spLocks noChangeArrowheads="1"/>
          </p:cNvSpPr>
          <p:nvPr/>
        </p:nvSpPr>
        <p:spPr bwMode="auto">
          <a:xfrm>
            <a:off x="7069580" y="4317733"/>
            <a:ext cx="4725973" cy="225629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83247" y="385199"/>
            <a:ext cx="2840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mbria" pitchFamily="18" charset="0"/>
              </a:rPr>
              <a:t>New DRUGS</a:t>
            </a:r>
            <a:endParaRPr lang="ar-EG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930" algn="ctr">
              <a:spcBef>
                <a:spcPts val="0"/>
              </a:spcBef>
              <a:defRPr/>
            </a:pPr>
            <a:r>
              <a:rPr lang="en-US" sz="4800" kern="300" spc="655" dirty="0" smtClean="0">
                <a:solidFill>
                  <a:srgbClr val="C00000"/>
                </a:solidFill>
                <a:cs typeface="Cambria"/>
              </a:rPr>
              <a:t>Oxygen</a:t>
            </a:r>
            <a:r>
              <a:rPr lang="en-US" sz="4800" kern="300" dirty="0" smtClean="0">
                <a:solidFill>
                  <a:srgbClr val="C00000"/>
                </a:solidFill>
                <a:cs typeface="Cambria"/>
              </a:rPr>
              <a:t>	</a:t>
            </a:r>
            <a:r>
              <a:rPr lang="en-US" sz="4800" kern="300" spc="450" dirty="0" smtClean="0">
                <a:solidFill>
                  <a:srgbClr val="C00000"/>
                </a:solidFill>
                <a:cs typeface="Cambria"/>
              </a:rPr>
              <a:t>therapy</a:t>
            </a:r>
            <a:endParaRPr lang="en-US" sz="4800" kern="300" dirty="0" smtClean="0">
              <a:solidFill>
                <a:srgbClr val="C00000"/>
              </a:solidFill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2800" lvl="1" indent="-342900">
              <a:spcBef>
                <a:spcPts val="0"/>
              </a:spcBef>
              <a:buNone/>
              <a:tabLst>
                <a:tab pos="812800" algn="l"/>
                <a:tab pos="3256279" algn="l"/>
                <a:tab pos="5447665" algn="l"/>
              </a:tabLst>
              <a:defRPr/>
            </a:pPr>
            <a:endParaRPr lang="en-US" sz="2800" kern="300" spc="409" dirty="0" smtClean="0">
              <a:cs typeface="Cambria"/>
            </a:endParaRPr>
          </a:p>
          <a:p>
            <a:pPr marL="812800" lvl="1" indent="-342900">
              <a:spcBef>
                <a:spcPts val="0"/>
              </a:spcBef>
              <a:tabLst>
                <a:tab pos="812800" algn="l"/>
                <a:tab pos="3256279" algn="l"/>
                <a:tab pos="5447665" algn="l"/>
              </a:tabLst>
              <a:defRPr/>
            </a:pPr>
            <a:r>
              <a:rPr lang="en-US" sz="2800" kern="300" spc="470" dirty="0" smtClean="0">
                <a:cs typeface="Cambria"/>
              </a:rPr>
              <a:t>F</a:t>
            </a:r>
            <a:r>
              <a:rPr lang="en-US" sz="2800" kern="300" spc="385" dirty="0" smtClean="0">
                <a:cs typeface="Cambria"/>
              </a:rPr>
              <a:t>or</a:t>
            </a:r>
            <a:r>
              <a:rPr lang="en-US" sz="2800" kern="300" dirty="0" smtClean="0">
                <a:cs typeface="Cambria"/>
              </a:rPr>
              <a:t> </a:t>
            </a:r>
            <a:r>
              <a:rPr lang="en-US" sz="2800" kern="300" spc="370" dirty="0" smtClean="0">
                <a:cs typeface="Cambria"/>
              </a:rPr>
              <a:t>p</a:t>
            </a:r>
            <a:r>
              <a:rPr lang="en-US" sz="2800" kern="300" spc="440" dirty="0" smtClean="0">
                <a:cs typeface="Cambria"/>
              </a:rPr>
              <a:t>a</a:t>
            </a:r>
            <a:r>
              <a:rPr lang="en-US" sz="2800" kern="300" spc="310" dirty="0" smtClean="0">
                <a:cs typeface="Cambria"/>
              </a:rPr>
              <a:t>tie</a:t>
            </a:r>
            <a:r>
              <a:rPr lang="en-US" sz="2800" kern="300" spc="395" dirty="0" smtClean="0">
                <a:cs typeface="Cambria"/>
              </a:rPr>
              <a:t>n</a:t>
            </a:r>
            <a:r>
              <a:rPr lang="en-US" sz="2800" kern="300" spc="250" dirty="0" smtClean="0">
                <a:cs typeface="Cambria"/>
              </a:rPr>
              <a:t>ts</a:t>
            </a:r>
            <a:r>
              <a:rPr lang="en-US" sz="2800" kern="300" dirty="0" smtClean="0">
                <a:cs typeface="Cambria"/>
              </a:rPr>
              <a:t>	</a:t>
            </a:r>
            <a:r>
              <a:rPr lang="en-US" sz="2800" kern="300" spc="450" dirty="0" smtClean="0">
                <a:cs typeface="Cambria"/>
              </a:rPr>
              <a:t>with</a:t>
            </a:r>
            <a:r>
              <a:rPr lang="en-US" sz="2800" kern="300" dirty="0" smtClean="0">
                <a:cs typeface="Cambria"/>
              </a:rPr>
              <a:t> </a:t>
            </a:r>
            <a:r>
              <a:rPr lang="en-US" sz="2800" kern="300" spc="490" dirty="0" smtClean="0">
                <a:cs typeface="Cambria"/>
              </a:rPr>
              <a:t>docume</a:t>
            </a:r>
            <a:r>
              <a:rPr lang="en-US" sz="2800" kern="300" spc="405" dirty="0" smtClean="0">
                <a:cs typeface="Cambria"/>
              </a:rPr>
              <a:t>n</a:t>
            </a:r>
            <a:r>
              <a:rPr lang="en-US" sz="2800" kern="300" spc="340" dirty="0" smtClean="0">
                <a:cs typeface="Cambria"/>
              </a:rPr>
              <a:t>ted</a:t>
            </a:r>
            <a:r>
              <a:rPr lang="en-US" sz="2800" kern="300" dirty="0" smtClean="0">
                <a:cs typeface="Cambria"/>
              </a:rPr>
              <a:t> </a:t>
            </a:r>
            <a:r>
              <a:rPr lang="en-US" sz="2800" kern="300" spc="465" dirty="0" smtClean="0">
                <a:cs typeface="Cambria"/>
              </a:rPr>
              <a:t>hyp</a:t>
            </a:r>
            <a:r>
              <a:rPr lang="en-US" sz="2800" kern="300" spc="380" dirty="0" smtClean="0">
                <a:cs typeface="Cambria"/>
              </a:rPr>
              <a:t>o</a:t>
            </a:r>
            <a:r>
              <a:rPr lang="en-US" sz="2800" kern="300" spc="540" dirty="0" smtClean="0">
                <a:cs typeface="Cambria"/>
              </a:rPr>
              <a:t>xia</a:t>
            </a:r>
            <a:r>
              <a:rPr lang="en-US" sz="2800" kern="300" spc="340" dirty="0" smtClean="0">
                <a:cs typeface="Cambria"/>
              </a:rPr>
              <a:t>–</a:t>
            </a:r>
            <a:r>
              <a:rPr lang="en-US" sz="2800" kern="300" spc="300" dirty="0" smtClean="0">
                <a:cs typeface="Cambria"/>
              </a:rPr>
              <a:t> </a:t>
            </a:r>
            <a:r>
              <a:rPr lang="en-US" sz="2800" kern="300" spc="490" dirty="0" smtClean="0">
                <a:cs typeface="Cambria"/>
              </a:rPr>
              <a:t>SpO2</a:t>
            </a:r>
            <a:r>
              <a:rPr lang="en-US" sz="2800" kern="300" spc="-285" dirty="0" smtClean="0">
                <a:cs typeface="Cambria"/>
              </a:rPr>
              <a:t>&lt;</a:t>
            </a:r>
            <a:r>
              <a:rPr lang="en-US" sz="2800" kern="300" spc="105" dirty="0" smtClean="0">
                <a:cs typeface="Cambria"/>
              </a:rPr>
              <a:t>89%</a:t>
            </a:r>
            <a:r>
              <a:rPr lang="en-US" sz="2800" kern="300" dirty="0" smtClean="0">
                <a:cs typeface="Cambria"/>
              </a:rPr>
              <a:t> ,</a:t>
            </a:r>
            <a:r>
              <a:rPr lang="en-US" sz="2800" kern="300" spc="300" dirty="0" smtClean="0">
                <a:cs typeface="Cambria"/>
              </a:rPr>
              <a:t> </a:t>
            </a:r>
            <a:r>
              <a:rPr lang="en-US" sz="2800" kern="300" spc="484" dirty="0" smtClean="0">
                <a:cs typeface="Cambria"/>
              </a:rPr>
              <a:t>P</a:t>
            </a:r>
            <a:r>
              <a:rPr lang="en-US" sz="2800" kern="300" spc="490" dirty="0" smtClean="0">
                <a:cs typeface="Cambria"/>
              </a:rPr>
              <a:t>aO2</a:t>
            </a:r>
            <a:r>
              <a:rPr lang="en-US" sz="2800" kern="300" spc="-285" dirty="0" smtClean="0">
                <a:cs typeface="Cambria"/>
              </a:rPr>
              <a:t>&lt;</a:t>
            </a:r>
            <a:r>
              <a:rPr lang="en-US" sz="2800" kern="300" spc="305" dirty="0" smtClean="0">
                <a:cs typeface="Cambria"/>
              </a:rPr>
              <a:t>55</a:t>
            </a:r>
            <a:r>
              <a:rPr lang="en-US" sz="2800" kern="300" spc="750" dirty="0" smtClean="0">
                <a:cs typeface="Cambria"/>
              </a:rPr>
              <a:t>mmHg</a:t>
            </a:r>
            <a:endParaRPr lang="en-US" sz="2800" kern="300" dirty="0" smtClean="0">
              <a:cs typeface="Cambria"/>
            </a:endParaRPr>
          </a:p>
          <a:p>
            <a:pPr marL="812800" lvl="1" indent="-342900">
              <a:spcBef>
                <a:spcPts val="0"/>
              </a:spcBef>
              <a:tabLst>
                <a:tab pos="812800" algn="l"/>
                <a:tab pos="3256279" algn="l"/>
                <a:tab pos="5447665" algn="l"/>
              </a:tabLst>
              <a:defRPr/>
            </a:pPr>
            <a:endParaRPr lang="en-US" sz="2800" kern="300" spc="409" dirty="0" smtClean="0">
              <a:cs typeface="Cambria"/>
            </a:endParaRPr>
          </a:p>
          <a:p>
            <a:pPr marL="812800" lvl="1" indent="-342900">
              <a:spcBef>
                <a:spcPts val="0"/>
              </a:spcBef>
              <a:tabLst>
                <a:tab pos="812800" algn="l"/>
                <a:tab pos="3256279" algn="l"/>
                <a:tab pos="5447665" algn="l"/>
              </a:tabLst>
              <a:defRPr/>
            </a:pPr>
            <a:r>
              <a:rPr lang="en-US" sz="2800" kern="300" spc="409" dirty="0" smtClean="0">
                <a:cs typeface="Cambria"/>
              </a:rPr>
              <a:t>Impr</a:t>
            </a:r>
            <a:r>
              <a:rPr lang="en-US" sz="2800" kern="300" spc="330" dirty="0" smtClean="0">
                <a:cs typeface="Cambria"/>
              </a:rPr>
              <a:t>o</a:t>
            </a:r>
            <a:r>
              <a:rPr lang="en-US" sz="2800" kern="300" spc="440" dirty="0" smtClean="0">
                <a:cs typeface="Cambria"/>
              </a:rPr>
              <a:t>ves</a:t>
            </a:r>
            <a:r>
              <a:rPr lang="en-US" sz="2800" kern="300" dirty="0" smtClean="0">
                <a:cs typeface="Cambria"/>
              </a:rPr>
              <a:t> </a:t>
            </a:r>
            <a:r>
              <a:rPr lang="en-US" sz="2800" kern="300" spc="420" dirty="0" smtClean="0">
                <a:cs typeface="Cambria"/>
              </a:rPr>
              <a:t>exercise</a:t>
            </a:r>
            <a:r>
              <a:rPr lang="en-US" sz="2800" kern="300" dirty="0" smtClean="0">
                <a:cs typeface="Cambria"/>
              </a:rPr>
              <a:t> </a:t>
            </a:r>
            <a:r>
              <a:rPr lang="en-US" sz="2800" kern="300" spc="395" dirty="0" smtClean="0">
                <a:cs typeface="Cambria"/>
              </a:rPr>
              <a:t>tolerance</a:t>
            </a:r>
            <a:endParaRPr lang="en-US" sz="2800" kern="300" dirty="0" smtClean="0">
              <a:cs typeface="Cambria"/>
            </a:endParaRPr>
          </a:p>
          <a:p>
            <a:pPr>
              <a:spcBef>
                <a:spcPts val="0"/>
              </a:spcBef>
              <a:defRPr/>
            </a:pPr>
            <a:endParaRPr lang="en-US" sz="2800" kern="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C00000"/>
                </a:solidFill>
              </a:rPr>
              <a:t>Lung Transplantation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167" y="2286000"/>
            <a:ext cx="11387667" cy="5410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Failure of medical treatment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. Single lung transplantation is currently the preferred surgical operation.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90479"/>
            <a:ext cx="9905998" cy="147857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Complications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352" y="1600201"/>
            <a:ext cx="9417049" cy="4525963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mtClean="0"/>
              <a:t>Progressive respiratory failure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mtClean="0"/>
              <a:t>Pneumonia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mtClean="0"/>
              <a:t>Cor pulmonale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mtClean="0"/>
              <a:t>Pneumothorax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mtClean="0"/>
              <a:t>Bronchial carcinoma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mtClean="0"/>
              <a:t>Pulmonary embolism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mtClean="0"/>
              <a:t>Drug toxicity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Worse prognosis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352" y="1600201"/>
            <a:ext cx="9417049" cy="4525963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Old age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Male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Smoking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Honeycombing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Lower DLCO &lt; 40%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Higher rate of acute exacerbations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Pulmonary 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ulu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3968" y="0"/>
            <a:ext cx="914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Thank you !!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3190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Introduction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58983"/>
            <a:ext cx="9905999" cy="4132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By strict definition Interstitial lung disease involves abnormalities of the </a:t>
            </a:r>
            <a:r>
              <a:rPr lang="en-US" sz="2800" dirty="0" err="1" smtClean="0"/>
              <a:t>interstitium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“the potential space between the epithelium and capillary endothelial basement membrane within the alveolus”.  </a:t>
            </a:r>
            <a:r>
              <a:rPr lang="en-US" sz="2800" dirty="0" smtClean="0">
                <a:solidFill>
                  <a:srgbClr val="FF0000"/>
                </a:solidFill>
              </a:rPr>
              <a:t>HOWEVER…………..</a:t>
            </a:r>
          </a:p>
          <a:p>
            <a:pPr>
              <a:defRPr/>
            </a:pP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IN" sz="2800" dirty="0"/>
          </a:p>
        </p:txBody>
      </p:sp>
      <p:pic>
        <p:nvPicPr>
          <p:cNvPr id="4" name="Picture 2" descr="C:\Documents and Settings\computer\Desktop\IL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67903" y="3903181"/>
            <a:ext cx="5836679" cy="2954819"/>
          </a:xfrm>
          <a:prstGeom prst="rect">
            <a:avLst/>
          </a:prstGeom>
        </p:spPr>
      </p:pic>
      <p:pic>
        <p:nvPicPr>
          <p:cNvPr id="5" name="Picture 4" descr="ipf-or-non-ipf-interstitial-lung-diseases-5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66" y="3918034"/>
            <a:ext cx="3915863" cy="293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05989" y="757644"/>
            <a:ext cx="10058400" cy="61830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737359"/>
            <a:ext cx="9905999" cy="4053841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Interstitial is a misleading terminology because most of these disorders are </a:t>
            </a:r>
            <a:r>
              <a:rPr lang="en-US" sz="2800" dirty="0" smtClean="0">
                <a:solidFill>
                  <a:srgbClr val="FF0000"/>
                </a:solidFill>
              </a:rPr>
              <a:t>associated with extensive alteration of airway and alveolar architecture in addition to changes in interstitial compartment</a:t>
            </a:r>
            <a:r>
              <a:rPr lang="en-US" sz="2800" dirty="0" smtClean="0"/>
              <a:t>. </a:t>
            </a:r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For this reason Diffuse </a:t>
            </a:r>
            <a:r>
              <a:rPr lang="en-US" sz="2800" dirty="0" err="1" smtClean="0"/>
              <a:t>Parenchymal</a:t>
            </a:r>
            <a:r>
              <a:rPr lang="en-US" sz="2800" dirty="0" smtClean="0"/>
              <a:t> Lung Disease or DPLD is the better term.</a:t>
            </a: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w Cen MT" charset="0"/>
              </a:rPr>
              <a:t>Classification of </a:t>
            </a:r>
            <a:r>
              <a:rPr lang="en-US" sz="3200" b="1" dirty="0" err="1" smtClean="0">
                <a:solidFill>
                  <a:srgbClr val="C00000"/>
                </a:solidFill>
                <a:latin typeface="Tw Cen MT" charset="0"/>
              </a:rPr>
              <a:t>dpld</a:t>
            </a:r>
            <a:endParaRPr lang="en-US" sz="3200" b="1" dirty="0">
              <a:solidFill>
                <a:srgbClr val="C00000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</a:rPr>
              <a:t>DPLD : Two large groups</a:t>
            </a:r>
          </a:p>
          <a:p>
            <a:pPr>
              <a:buNone/>
              <a:defRPr/>
            </a:pPr>
            <a:endParaRPr lang="en-US" sz="2800" dirty="0" smtClean="0">
              <a:latin typeface="Arial" pitchFamily="34" charset="0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sz="2800" dirty="0" smtClean="0">
                <a:latin typeface="Arial" pitchFamily="34" charset="0"/>
              </a:rPr>
              <a:t>Idiopathic DPLD ( no known cause )</a:t>
            </a:r>
          </a:p>
          <a:p>
            <a:pPr>
              <a:buNone/>
              <a:defRPr/>
            </a:pPr>
            <a:r>
              <a:rPr lang="en-US" sz="2800" dirty="0" smtClean="0">
                <a:latin typeface="Arial" pitchFamily="34" charset="0"/>
              </a:rPr>
              <a:t>(2)Secondary to other diseases</a:t>
            </a:r>
            <a:endParaRPr 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2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227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classification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4856" y="1481069"/>
            <a:ext cx="9981127" cy="51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1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Clinical Classification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Idiopathic IPF</a:t>
            </a:r>
          </a:p>
          <a:p>
            <a:pPr marL="609600" indent="-609600"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Occupational</a:t>
            </a:r>
          </a:p>
          <a:p>
            <a:pPr marL="609600" indent="-609600"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Connective Tissue Diseases </a:t>
            </a:r>
          </a:p>
          <a:p>
            <a:pPr marL="609600" indent="-609600" algn="l"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Sarcoidosis</a:t>
            </a:r>
            <a:endParaRPr lang="en-US" dirty="0" smtClean="0"/>
          </a:p>
          <a:p>
            <a:pPr marL="609600" indent="-609600"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Drug induced</a:t>
            </a:r>
          </a:p>
          <a:p>
            <a:pPr marL="609600" indent="-609600" algn="l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626</TotalTime>
  <Words>1412</Words>
  <Application>Microsoft Office PowerPoint</Application>
  <PresentationFormat>Custom</PresentationFormat>
  <Paragraphs>291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Circuit</vt:lpstr>
      <vt:lpstr>  </vt:lpstr>
      <vt:lpstr>Outline</vt:lpstr>
      <vt:lpstr>introduction</vt:lpstr>
      <vt:lpstr>Slide 4</vt:lpstr>
      <vt:lpstr>Introduction</vt:lpstr>
      <vt:lpstr>Introduction</vt:lpstr>
      <vt:lpstr>Classification of dpld</vt:lpstr>
      <vt:lpstr> classification</vt:lpstr>
      <vt:lpstr>Clinical Classification</vt:lpstr>
      <vt:lpstr>Idiopathic</vt:lpstr>
      <vt:lpstr>CTD</vt:lpstr>
      <vt:lpstr>Slide 12</vt:lpstr>
      <vt:lpstr>Inorganic dusts</vt:lpstr>
      <vt:lpstr>Organic dusts : Hypersensitivity Pneumonitis</vt:lpstr>
      <vt:lpstr>Slide 15</vt:lpstr>
      <vt:lpstr>Epidemiology</vt:lpstr>
      <vt:lpstr>PATHOGENESIS</vt:lpstr>
      <vt:lpstr>Pathogenesis</vt:lpstr>
      <vt:lpstr>Slide 19</vt:lpstr>
      <vt:lpstr>Approach to the Diagnosis of ILD</vt:lpstr>
      <vt:lpstr>Respiratory SYMPTOMS </vt:lpstr>
      <vt:lpstr>Non Respiratory symptoms</vt:lpstr>
      <vt:lpstr>ONSET OF SYMPTOMS</vt:lpstr>
      <vt:lpstr>ILD-HISTORY</vt:lpstr>
      <vt:lpstr>Occupational history </vt:lpstr>
      <vt:lpstr>Environmental exposure history </vt:lpstr>
      <vt:lpstr>ILD-SIGNS</vt:lpstr>
      <vt:lpstr>Extra Pulmonary -SIGNS</vt:lpstr>
      <vt:lpstr>INVESTIGATIONS</vt:lpstr>
      <vt:lpstr>Investigations </vt:lpstr>
      <vt:lpstr>Slide 31</vt:lpstr>
      <vt:lpstr>Patterns of Interstitial Lung Disease</vt:lpstr>
      <vt:lpstr>Chest X Ray</vt:lpstr>
      <vt:lpstr>High-resolution  Computed topography (HRCT)</vt:lpstr>
      <vt:lpstr>PULMONARY FUNCTION TESTING</vt:lpstr>
      <vt:lpstr>PULMONARY FUNCTION TESTING</vt:lpstr>
      <vt:lpstr>Slide 37</vt:lpstr>
      <vt:lpstr>MANEGEMENT</vt:lpstr>
      <vt:lpstr>CORTICOSTERIODS</vt:lpstr>
      <vt:lpstr>IMMUNO SUPpReSSIVE AGENTS</vt:lpstr>
      <vt:lpstr>N-acetyl  cystein</vt:lpstr>
      <vt:lpstr>      Pirfenidone    </vt:lpstr>
      <vt:lpstr>Oxygen therapy</vt:lpstr>
      <vt:lpstr>Lung Transplantation </vt:lpstr>
      <vt:lpstr>Complications </vt:lpstr>
      <vt:lpstr>Worse prognosis 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ahmed</cp:lastModifiedBy>
  <cp:revision>147</cp:revision>
  <dcterms:created xsi:type="dcterms:W3CDTF">2014-08-26T23:43:54Z</dcterms:created>
  <dcterms:modified xsi:type="dcterms:W3CDTF">2017-05-13T10:06:12Z</dcterms:modified>
</cp:coreProperties>
</file>